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338" r:id="rId3"/>
    <p:sldId id="339" r:id="rId4"/>
    <p:sldId id="276" r:id="rId5"/>
    <p:sldId id="350" r:id="rId6"/>
    <p:sldId id="278" r:id="rId7"/>
    <p:sldId id="342" r:id="rId8"/>
    <p:sldId id="343" r:id="rId9"/>
    <p:sldId id="344" r:id="rId10"/>
    <p:sldId id="277" r:id="rId11"/>
    <p:sldId id="279" r:id="rId12"/>
    <p:sldId id="284" r:id="rId13"/>
    <p:sldId id="319" r:id="rId14"/>
    <p:sldId id="345" r:id="rId15"/>
    <p:sldId id="327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28" r:id="rId25"/>
    <p:sldId id="352" r:id="rId26"/>
    <p:sldId id="290" r:id="rId27"/>
    <p:sldId id="300" r:id="rId28"/>
    <p:sldId id="291" r:id="rId29"/>
    <p:sldId id="292" r:id="rId30"/>
    <p:sldId id="320" r:id="rId31"/>
    <p:sldId id="322" r:id="rId32"/>
    <p:sldId id="321" r:id="rId33"/>
    <p:sldId id="333" r:id="rId34"/>
    <p:sldId id="353" r:id="rId35"/>
    <p:sldId id="334" r:id="rId36"/>
    <p:sldId id="335" r:id="rId37"/>
    <p:sldId id="336" r:id="rId38"/>
    <p:sldId id="337" r:id="rId39"/>
    <p:sldId id="340" r:id="rId40"/>
    <p:sldId id="341" r:id="rId41"/>
    <p:sldId id="329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9" r:id="rId57"/>
    <p:sldId id="310" r:id="rId58"/>
    <p:sldId id="308" r:id="rId59"/>
    <p:sldId id="359" r:id="rId6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74"/>
    <a:srgbClr val="FFC000"/>
    <a:srgbClr val="00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1" autoAdjust="0"/>
    <p:restoredTop sz="95918" autoAdjust="0"/>
  </p:normalViewPr>
  <p:slideViewPr>
    <p:cSldViewPr showGuides="1">
      <p:cViewPr>
        <p:scale>
          <a:sx n="75" d="100"/>
          <a:sy n="75" d="100"/>
        </p:scale>
        <p:origin x="-954" y="-72"/>
      </p:cViewPr>
      <p:guideLst>
        <p:guide orient="horz" pos="4319"/>
        <p:guide pos="573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6" d="100"/>
          <a:sy n="96" d="100"/>
        </p:scale>
        <p:origin x="-3606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F88E8-A384-43EF-AD47-7131EA31A48D}" type="datetimeFigureOut">
              <a:rPr lang="de-DE" smtClean="0"/>
              <a:pPr/>
              <a:t>30.11.2012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75B27-EA39-4F13-BC45-9C0ECB6C1EEB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JSONObject</a:t>
            </a:r>
            <a:r>
              <a:rPr lang="en-US" altLang="zh-CN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attachments = (</a:t>
            </a:r>
            <a:r>
              <a:rPr lang="en-US" altLang="zh-CN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JSONObject</a:t>
            </a:r>
            <a:r>
              <a:rPr lang="en-US" altLang="zh-CN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en-US" altLang="zh-CN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ctx.get</a:t>
            </a:r>
            <a:r>
              <a:rPr lang="en-US" altLang="zh-CN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("ATTACHMENTS");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从</a:t>
            </a:r>
            <a:r>
              <a:rPr lang="en-US" altLang="zh-CN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Attachments</a:t>
            </a:r>
            <a:r>
              <a:rPr lang="zh-CN" alt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集合中按变量名称取得变量的值。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String days = (String) </a:t>
            </a:r>
            <a:r>
              <a:rPr lang="en-US" altLang="zh-CN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attachments.get</a:t>
            </a:r>
            <a:r>
              <a:rPr lang="en-US" altLang="zh-CN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("days");</a:t>
            </a:r>
          </a:p>
          <a:p>
            <a:r>
              <a:rPr lang="en-US" altLang="zh-CN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altLang="zh-CN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idays</a:t>
            </a:r>
            <a:r>
              <a:rPr lang="en-US" altLang="zh-CN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zh-CN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Integer.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valueOf</a:t>
            </a:r>
            <a:r>
              <a:rPr lang="en-US" altLang="zh-CN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(days).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intValue</a:t>
            </a:r>
            <a:r>
              <a:rPr lang="en-US" altLang="zh-CN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(</a:t>
            </a:r>
            <a:r>
              <a:rPr lang="en-US" altLang="zh-CN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idays</a:t>
            </a:r>
            <a:r>
              <a:rPr lang="en-US" altLang="zh-CN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&gt; 10)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 = "long";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</a:p>
          <a:p>
            <a:r>
              <a:rPr lang="en-US" altLang="zh-CN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 = "short";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D0EE7-0CB7-4222-AE1E-1710E334A97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ights_ppt_star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61048"/>
            <a:ext cx="9144000" cy="1152277"/>
          </a:xfrm>
        </p:spPr>
        <p:txBody>
          <a:bodyPr lIns="0" tIns="0" rIns="0" bIns="0" anchor="t" anchorCtr="0">
            <a:noAutofit/>
          </a:bodyPr>
          <a:lstStyle>
            <a:lvl1pPr>
              <a:defRPr sz="5400" b="0" spc="-150">
                <a:solidFill>
                  <a:schemeClr val="tx2"/>
                </a:solidFill>
                <a:effectLst>
                  <a:outerShdw dist="12700" dir="162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de-DE" dirty="0" smtClean="0"/>
              <a:t>The </a:t>
            </a:r>
            <a:r>
              <a:rPr lang="de-DE" dirty="0" err="1" smtClean="0"/>
              <a:t>Presentation</a:t>
            </a:r>
            <a:r>
              <a:rPr lang="de-DE" dirty="0" smtClean="0"/>
              <a:t> Title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5517232"/>
            <a:ext cx="9144000" cy="576064"/>
          </a:xfrm>
        </p:spPr>
        <p:txBody>
          <a:bodyPr>
            <a:normAutofit/>
          </a:bodyPr>
          <a:lstStyle>
            <a:lvl1pPr marL="0" indent="0" algn="ctr">
              <a:buNone/>
              <a:defRPr sz="1800" i="1">
                <a:solidFill>
                  <a:schemeClr val="accent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Speakers Name, Date</a:t>
            </a:r>
            <a:endParaRPr lang="de-DE" dirty="0"/>
          </a:p>
        </p:txBody>
      </p:sp>
      <p:pic>
        <p:nvPicPr>
          <p:cNvPr id="11" name="Grafik 10" descr="arrow_next.png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421191" y="6191788"/>
            <a:ext cx="352425" cy="352425"/>
          </a:xfrm>
          <a:prstGeom prst="rect">
            <a:avLst/>
          </a:prstGeom>
        </p:spPr>
      </p:pic>
      <p:sp>
        <p:nvSpPr>
          <p:cNvPr id="13" name="Inhaltsplatzhalter 2"/>
          <p:cNvSpPr>
            <a:spLocks noGrp="1"/>
          </p:cNvSpPr>
          <p:nvPr>
            <p:ph idx="10" hasCustomPrompt="1"/>
          </p:nvPr>
        </p:nvSpPr>
        <p:spPr>
          <a:xfrm>
            <a:off x="539552" y="620688"/>
            <a:ext cx="8064896" cy="2304256"/>
          </a:xfrm>
        </p:spPr>
        <p:txBody>
          <a:bodyPr wrap="square" lIns="0" tIns="0" rIns="0" bIns="0" numCol="1" anchor="ctr" anchorCtr="0">
            <a:noAutofit/>
          </a:bodyPr>
          <a:lstStyle>
            <a:lvl1pPr marL="0" indent="-180000" algn="ctr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4000" b="1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 smtClean="0"/>
              <a:t>Your</a:t>
            </a:r>
            <a:r>
              <a:rPr lang="de-DE" dirty="0" smtClean="0"/>
              <a:t> Logo </a:t>
            </a:r>
            <a:r>
              <a:rPr lang="de-DE" dirty="0" err="1" smtClean="0"/>
              <a:t>or</a:t>
            </a:r>
            <a:r>
              <a:rPr lang="de-DE" dirty="0" smtClean="0"/>
              <a:t> Company Name</a:t>
            </a:r>
          </a:p>
        </p:txBody>
      </p:sp>
      <p:pic>
        <p:nvPicPr>
          <p:cNvPr id="8" name="图片 7" descr="mwf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935039" y="692696"/>
            <a:ext cx="3273922" cy="210203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ights_ppt_star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0" y="4437112"/>
            <a:ext cx="9144000" cy="821953"/>
          </a:xfrm>
        </p:spPr>
        <p:txBody>
          <a:bodyPr lIns="0" tIns="0" rIns="0" bIns="0" anchor="t" anchorCtr="0">
            <a:noAutofit/>
          </a:bodyPr>
          <a:lstStyle>
            <a:lvl1pPr>
              <a:defRPr sz="5400" b="0" spc="-150" baseline="0">
                <a:solidFill>
                  <a:schemeClr val="tx2"/>
                </a:solidFill>
                <a:effectLst>
                  <a:outerShdw dist="12700" dir="162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de-DE" dirty="0" err="1" smtClean="0"/>
              <a:t>Good</a:t>
            </a:r>
            <a:r>
              <a:rPr lang="de-DE" dirty="0" smtClean="0"/>
              <a:t> Bye Text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5187057"/>
            <a:ext cx="9144000" cy="576064"/>
          </a:xfrm>
        </p:spPr>
        <p:txBody>
          <a:bodyPr>
            <a:normAutofit/>
          </a:bodyPr>
          <a:lstStyle>
            <a:lvl1pPr marL="0" indent="0" algn="ctr">
              <a:buNone/>
              <a:defRPr sz="1800" i="1">
                <a:solidFill>
                  <a:schemeClr val="accent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Speakers Name, Date</a:t>
            </a:r>
            <a:endParaRPr lang="de-DE" dirty="0"/>
          </a:p>
        </p:txBody>
      </p:sp>
      <p:pic>
        <p:nvPicPr>
          <p:cNvPr id="6" name="Grafik 5" descr="arrow_back.png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995120" y="6191788"/>
            <a:ext cx="352425" cy="352425"/>
          </a:xfrm>
          <a:prstGeom prst="rect">
            <a:avLst/>
          </a:prstGeom>
        </p:spPr>
      </p:pic>
      <p:pic>
        <p:nvPicPr>
          <p:cNvPr id="8" name="Grafik 7" descr="arrow_next.png">
            <a:hlinkClick r:id="" action="ppaction://hlinkshowjump?jump=endshow"/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421191" y="6191788"/>
            <a:ext cx="352425" cy="352425"/>
          </a:xfrm>
          <a:prstGeom prst="rect">
            <a:avLst/>
          </a:prstGeom>
        </p:spPr>
      </p:pic>
      <p:sp>
        <p:nvSpPr>
          <p:cNvPr id="10" name="Inhaltsplatzhalter 2"/>
          <p:cNvSpPr>
            <a:spLocks noGrp="1"/>
          </p:cNvSpPr>
          <p:nvPr>
            <p:ph idx="10" hasCustomPrompt="1"/>
          </p:nvPr>
        </p:nvSpPr>
        <p:spPr>
          <a:xfrm>
            <a:off x="539552" y="620688"/>
            <a:ext cx="8064896" cy="2304256"/>
          </a:xfrm>
        </p:spPr>
        <p:txBody>
          <a:bodyPr wrap="square" lIns="0" tIns="0" rIns="0" bIns="0" numCol="1" anchor="ctr" anchorCtr="0">
            <a:noAutofit/>
          </a:bodyPr>
          <a:lstStyle>
            <a:lvl1pPr marL="0" indent="-180000" algn="ctr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4000" b="1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 smtClean="0"/>
              <a:t>Your</a:t>
            </a:r>
            <a:r>
              <a:rPr lang="de-DE" dirty="0" smtClean="0"/>
              <a:t> Logo </a:t>
            </a:r>
            <a:r>
              <a:rPr lang="de-DE" dirty="0" err="1" smtClean="0"/>
              <a:t>or</a:t>
            </a:r>
            <a:r>
              <a:rPr lang="de-DE" dirty="0" smtClean="0"/>
              <a:t> Company Name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ights_ppt_star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0" y="3645024"/>
            <a:ext cx="9144000" cy="821953"/>
          </a:xfrm>
        </p:spPr>
        <p:txBody>
          <a:bodyPr lIns="0" tIns="0" rIns="0" bIns="0" anchor="t" anchorCtr="0">
            <a:noAutofit/>
          </a:bodyPr>
          <a:lstStyle>
            <a:lvl1pPr>
              <a:defRPr sz="5400" b="0" spc="-150" baseline="0">
                <a:solidFill>
                  <a:schemeClr val="tx2"/>
                </a:solidFill>
                <a:effectLst>
                  <a:outerShdw dist="12700" dir="162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de-DE" dirty="0" smtClean="0"/>
              <a:t>Section text</a:t>
            </a:r>
            <a:endParaRPr lang="de-DE" dirty="0"/>
          </a:p>
        </p:txBody>
      </p:sp>
      <p:pic>
        <p:nvPicPr>
          <p:cNvPr id="6" name="Grafik 5" descr="arrow_back.png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995120" y="6191788"/>
            <a:ext cx="352425" cy="352425"/>
          </a:xfrm>
          <a:prstGeom prst="rect">
            <a:avLst/>
          </a:prstGeom>
        </p:spPr>
      </p:pic>
      <p:pic>
        <p:nvPicPr>
          <p:cNvPr id="12" name="图片 11" descr="mwf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935039" y="692696"/>
            <a:ext cx="3273922" cy="2102036"/>
          </a:xfrm>
          <a:prstGeom prst="rect">
            <a:avLst/>
          </a:prstGeom>
        </p:spPr>
      </p:pic>
      <p:pic>
        <p:nvPicPr>
          <p:cNvPr id="14" name="Grafik 23" descr="arrow_next.png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421191" y="6191788"/>
            <a:ext cx="352425" cy="3524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ights_ppt_star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Grafik 5" descr="arrow_back.png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995120" y="6191788"/>
            <a:ext cx="352425" cy="352425"/>
          </a:xfrm>
          <a:prstGeom prst="rect">
            <a:avLst/>
          </a:prstGeom>
        </p:spPr>
      </p:pic>
      <p:pic>
        <p:nvPicPr>
          <p:cNvPr id="15" name="图片 14" descr="mwf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79512" y="463364"/>
            <a:ext cx="3273922" cy="2102036"/>
          </a:xfrm>
          <a:prstGeom prst="rect">
            <a:avLst/>
          </a:prstGeom>
        </p:spPr>
      </p:pic>
      <p:pic>
        <p:nvPicPr>
          <p:cNvPr id="9" name="Grafik 23" descr="arrow_next.png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421191" y="6191788"/>
            <a:ext cx="352425" cy="3524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lights_ppt_foote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Grafik 14" descr="trenner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1196752"/>
            <a:ext cx="9144000" cy="178594"/>
          </a:xfrm>
          <a:prstGeom prst="rect">
            <a:avLst/>
          </a:prstGeom>
        </p:spPr>
      </p:pic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317788"/>
            <a:ext cx="7920880" cy="864096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>
              <a:defRPr sz="4400" b="1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de-DE" dirty="0" err="1" smtClean="0"/>
              <a:t>Your</a:t>
            </a:r>
            <a:r>
              <a:rPr lang="de-DE" dirty="0" smtClean="0"/>
              <a:t> Headline</a:t>
            </a:r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idx="1" hasCustomPrompt="1"/>
          </p:nvPr>
        </p:nvSpPr>
        <p:spPr>
          <a:xfrm>
            <a:off x="611560" y="1556792"/>
            <a:ext cx="3528392" cy="3960440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13" hasCustomPrompt="1"/>
          </p:nvPr>
        </p:nvSpPr>
        <p:spPr>
          <a:xfrm>
            <a:off x="5004048" y="1556792"/>
            <a:ext cx="3528392" cy="3960440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9" name="Fußzeilenplatzhalter 4"/>
          <p:cNvSpPr txBox="1">
            <a:spLocks/>
          </p:cNvSpPr>
          <p:nvPr userDrawn="1"/>
        </p:nvSpPr>
        <p:spPr>
          <a:xfrm>
            <a:off x="4412704" y="6120592"/>
            <a:ext cx="2031504" cy="64807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Fußzeilenplatzhalter 4"/>
          <p:cNvSpPr txBox="1">
            <a:spLocks/>
          </p:cNvSpPr>
          <p:nvPr userDrawn="1"/>
        </p:nvSpPr>
        <p:spPr>
          <a:xfrm>
            <a:off x="2339752" y="6120680"/>
            <a:ext cx="2088232" cy="76470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dirty="0" smtClean="0">
                <a:solidFill>
                  <a:schemeClr val="accent2"/>
                </a:solidFill>
              </a:rPr>
              <a:t>Cloud</a:t>
            </a:r>
            <a:r>
              <a:rPr lang="en-US" sz="1000" baseline="0" dirty="0" smtClean="0">
                <a:solidFill>
                  <a:schemeClr val="accent2"/>
                </a:solidFill>
              </a:rPr>
              <a:t> Workflow Enactment Service</a:t>
            </a:r>
          </a:p>
          <a:p>
            <a:endParaRPr lang="de-DE" sz="1000" dirty="0" smtClean="0">
              <a:solidFill>
                <a:schemeClr val="accent2"/>
              </a:solidFill>
            </a:endParaRPr>
          </a:p>
        </p:txBody>
      </p:sp>
      <p:pic>
        <p:nvPicPr>
          <p:cNvPr id="24" name="Grafik 23" descr="arrow_back.png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995120" y="6191788"/>
            <a:ext cx="352425" cy="352425"/>
          </a:xfrm>
          <a:prstGeom prst="rect">
            <a:avLst/>
          </a:prstGeom>
        </p:spPr>
      </p:pic>
      <p:pic>
        <p:nvPicPr>
          <p:cNvPr id="25" name="Grafik 24" descr="arrow_next.png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421191" y="6191788"/>
            <a:ext cx="352425" cy="352425"/>
          </a:xfrm>
          <a:prstGeom prst="rect">
            <a:avLst/>
          </a:prstGeom>
        </p:spPr>
      </p:pic>
      <p:pic>
        <p:nvPicPr>
          <p:cNvPr id="12" name="图片 11" descr="mwf-white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467544" y="6021288"/>
            <a:ext cx="927438" cy="59546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lights_ppt_foote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Grafik 14" descr="trenner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1196752"/>
            <a:ext cx="9144000" cy="178594"/>
          </a:xfrm>
          <a:prstGeom prst="rect">
            <a:avLst/>
          </a:prstGeom>
        </p:spPr>
      </p:pic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317788"/>
            <a:ext cx="7920880" cy="864096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>
              <a:defRPr sz="4400" b="1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de-DE" dirty="0" err="1" smtClean="0"/>
              <a:t>Your</a:t>
            </a:r>
            <a:r>
              <a:rPr lang="de-DE" dirty="0" smtClean="0"/>
              <a:t> Headline</a:t>
            </a:r>
            <a:endParaRPr lang="de-DE" dirty="0"/>
          </a:p>
        </p:txBody>
      </p:sp>
      <p:sp>
        <p:nvSpPr>
          <p:cNvPr id="19" name="Fußzeilenplatzhalter 4"/>
          <p:cNvSpPr txBox="1">
            <a:spLocks/>
          </p:cNvSpPr>
          <p:nvPr userDrawn="1"/>
        </p:nvSpPr>
        <p:spPr>
          <a:xfrm>
            <a:off x="4412704" y="6120592"/>
            <a:ext cx="2031504" cy="64807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Fußzeilenplatzhalter 4"/>
          <p:cNvSpPr txBox="1">
            <a:spLocks/>
          </p:cNvSpPr>
          <p:nvPr userDrawn="1"/>
        </p:nvSpPr>
        <p:spPr>
          <a:xfrm>
            <a:off x="2339752" y="6120680"/>
            <a:ext cx="2088232" cy="76470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sz="1000" dirty="0" smtClean="0">
                <a:solidFill>
                  <a:schemeClr val="accent2"/>
                </a:solidFill>
              </a:rPr>
              <a:t>Cloud</a:t>
            </a:r>
            <a:r>
              <a:rPr lang="en-US" altLang="zh-CN" sz="1000" baseline="0" dirty="0" smtClean="0">
                <a:solidFill>
                  <a:schemeClr val="accent2"/>
                </a:solidFill>
              </a:rPr>
              <a:t> Workflow Enactment Service</a:t>
            </a:r>
          </a:p>
        </p:txBody>
      </p:sp>
      <p:pic>
        <p:nvPicPr>
          <p:cNvPr id="24" name="Grafik 23" descr="arrow_back.png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995120" y="6191788"/>
            <a:ext cx="352425" cy="352425"/>
          </a:xfrm>
          <a:prstGeom prst="rect">
            <a:avLst/>
          </a:prstGeom>
        </p:spPr>
      </p:pic>
      <p:pic>
        <p:nvPicPr>
          <p:cNvPr id="25" name="Grafik 24" descr="arrow_next.png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421191" y="6191788"/>
            <a:ext cx="352425" cy="352425"/>
          </a:xfrm>
          <a:prstGeom prst="rect">
            <a:avLst/>
          </a:prstGeom>
        </p:spPr>
      </p:pic>
      <p:pic>
        <p:nvPicPr>
          <p:cNvPr id="12" name="图片 11" descr="mwf-white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467544" y="6021288"/>
            <a:ext cx="927438" cy="595466"/>
          </a:xfrm>
          <a:prstGeom prst="rect">
            <a:avLst/>
          </a:prstGeom>
        </p:spPr>
      </p:pic>
      <p:sp>
        <p:nvSpPr>
          <p:cNvPr id="13" name="内容占位符 2"/>
          <p:cNvSpPr>
            <a:spLocks noGrp="1"/>
          </p:cNvSpPr>
          <p:nvPr userDrawn="1">
            <p:ph idx="1"/>
          </p:nvPr>
        </p:nvSpPr>
        <p:spPr>
          <a:xfrm>
            <a:off x="611560" y="1333500"/>
            <a:ext cx="7920880" cy="377163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lights_ppt_foote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Grafik 14" descr="trenner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1196752"/>
            <a:ext cx="9144000" cy="178594"/>
          </a:xfrm>
          <a:prstGeom prst="rect">
            <a:avLst/>
          </a:prstGeom>
        </p:spPr>
      </p:pic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317788"/>
            <a:ext cx="7920880" cy="864096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>
              <a:defRPr sz="4400" b="1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de-DE" dirty="0" err="1" smtClean="0"/>
              <a:t>Your</a:t>
            </a:r>
            <a:r>
              <a:rPr lang="de-DE" dirty="0" smtClean="0"/>
              <a:t> Headline</a:t>
            </a:r>
            <a:endParaRPr lang="de-DE" dirty="0"/>
          </a:p>
        </p:txBody>
      </p:sp>
      <p:sp>
        <p:nvSpPr>
          <p:cNvPr id="19" name="Fußzeilenplatzhalter 4"/>
          <p:cNvSpPr txBox="1">
            <a:spLocks/>
          </p:cNvSpPr>
          <p:nvPr userDrawn="1"/>
        </p:nvSpPr>
        <p:spPr>
          <a:xfrm>
            <a:off x="4412704" y="6120592"/>
            <a:ext cx="2031504" cy="64807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Fußzeilenplatzhalter 4"/>
          <p:cNvSpPr txBox="1">
            <a:spLocks/>
          </p:cNvSpPr>
          <p:nvPr userDrawn="1"/>
        </p:nvSpPr>
        <p:spPr>
          <a:xfrm>
            <a:off x="2339752" y="6120680"/>
            <a:ext cx="2088232" cy="76470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sz="1000" dirty="0" smtClean="0">
                <a:solidFill>
                  <a:schemeClr val="accent2"/>
                </a:solidFill>
              </a:rPr>
              <a:t>Cloud</a:t>
            </a:r>
            <a:r>
              <a:rPr lang="en-US" altLang="zh-CN" sz="1000" baseline="0" dirty="0" smtClean="0">
                <a:solidFill>
                  <a:schemeClr val="accent2"/>
                </a:solidFill>
              </a:rPr>
              <a:t> Workflow Enactment Service</a:t>
            </a:r>
          </a:p>
          <a:p>
            <a:endParaRPr lang="de-DE" sz="1000" dirty="0" smtClean="0">
              <a:solidFill>
                <a:schemeClr val="accent2"/>
              </a:solidFill>
            </a:endParaRPr>
          </a:p>
        </p:txBody>
      </p:sp>
      <p:pic>
        <p:nvPicPr>
          <p:cNvPr id="24" name="Grafik 23" descr="arrow_back.png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995120" y="6191788"/>
            <a:ext cx="352425" cy="352425"/>
          </a:xfrm>
          <a:prstGeom prst="rect">
            <a:avLst/>
          </a:prstGeom>
        </p:spPr>
      </p:pic>
      <p:pic>
        <p:nvPicPr>
          <p:cNvPr id="25" name="Grafik 24" descr="arrow_next.png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421191" y="6191788"/>
            <a:ext cx="352425" cy="352425"/>
          </a:xfrm>
          <a:prstGeom prst="rect">
            <a:avLst/>
          </a:prstGeom>
        </p:spPr>
      </p:pic>
      <p:pic>
        <p:nvPicPr>
          <p:cNvPr id="12" name="图片 11" descr="mwf-white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467544" y="6021288"/>
            <a:ext cx="927438" cy="59546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lights_ppt_foote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Grafik 14" descr="trenner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1196752"/>
            <a:ext cx="9144000" cy="178594"/>
          </a:xfrm>
          <a:prstGeom prst="rect">
            <a:avLst/>
          </a:prstGeom>
        </p:spPr>
      </p:pic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317788"/>
            <a:ext cx="7920880" cy="864096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>
              <a:defRPr sz="4400" b="1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de-DE" dirty="0" err="1" smtClean="0"/>
              <a:t>Your</a:t>
            </a:r>
            <a:r>
              <a:rPr lang="de-DE" dirty="0" smtClean="0"/>
              <a:t> Headline</a:t>
            </a:r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idx="1" hasCustomPrompt="1"/>
          </p:nvPr>
        </p:nvSpPr>
        <p:spPr>
          <a:xfrm>
            <a:off x="611560" y="1556792"/>
            <a:ext cx="7920880" cy="1872208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13" hasCustomPrompt="1"/>
          </p:nvPr>
        </p:nvSpPr>
        <p:spPr>
          <a:xfrm>
            <a:off x="611560" y="3717032"/>
            <a:ext cx="7920880" cy="1800200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9" name="Fußzeilenplatzhalter 4"/>
          <p:cNvSpPr txBox="1">
            <a:spLocks/>
          </p:cNvSpPr>
          <p:nvPr userDrawn="1"/>
        </p:nvSpPr>
        <p:spPr>
          <a:xfrm>
            <a:off x="4412704" y="6120592"/>
            <a:ext cx="2031504" cy="64807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Fußzeilenplatzhalter 4"/>
          <p:cNvSpPr txBox="1">
            <a:spLocks/>
          </p:cNvSpPr>
          <p:nvPr userDrawn="1"/>
        </p:nvSpPr>
        <p:spPr>
          <a:xfrm>
            <a:off x="2339752" y="6120680"/>
            <a:ext cx="2088232" cy="76470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sz="1000" dirty="0" smtClean="0">
                <a:solidFill>
                  <a:schemeClr val="accent2"/>
                </a:solidFill>
              </a:rPr>
              <a:t>Cloud</a:t>
            </a:r>
            <a:r>
              <a:rPr lang="en-US" altLang="zh-CN" sz="1000" baseline="0" dirty="0" smtClean="0">
                <a:solidFill>
                  <a:schemeClr val="accent2"/>
                </a:solidFill>
              </a:rPr>
              <a:t> Workflow Enactment Service</a:t>
            </a:r>
          </a:p>
        </p:txBody>
      </p:sp>
      <p:pic>
        <p:nvPicPr>
          <p:cNvPr id="22" name="Grafik 21" descr="arrow_back.png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995120" y="6191788"/>
            <a:ext cx="352425" cy="352425"/>
          </a:xfrm>
          <a:prstGeom prst="rect">
            <a:avLst/>
          </a:prstGeom>
        </p:spPr>
      </p:pic>
      <p:pic>
        <p:nvPicPr>
          <p:cNvPr id="23" name="Grafik 22" descr="arrow_next.png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421191" y="6191788"/>
            <a:ext cx="352425" cy="352425"/>
          </a:xfrm>
          <a:prstGeom prst="rect">
            <a:avLst/>
          </a:prstGeom>
        </p:spPr>
      </p:pic>
      <p:pic>
        <p:nvPicPr>
          <p:cNvPr id="12" name="图片 11" descr="mwf-white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467544" y="6021288"/>
            <a:ext cx="927438" cy="59546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lights_ppt_foote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Grafik 14" descr="trenner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1196752"/>
            <a:ext cx="9144000" cy="178594"/>
          </a:xfrm>
          <a:prstGeom prst="rect">
            <a:avLst/>
          </a:prstGeom>
        </p:spPr>
      </p:pic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317788"/>
            <a:ext cx="7920880" cy="864096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>
              <a:defRPr sz="4400" b="1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de-DE" dirty="0" err="1" smtClean="0"/>
              <a:t>Your</a:t>
            </a:r>
            <a:r>
              <a:rPr lang="de-DE" dirty="0" smtClean="0"/>
              <a:t> Headline</a:t>
            </a:r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idx="1" hasCustomPrompt="1"/>
          </p:nvPr>
        </p:nvSpPr>
        <p:spPr>
          <a:xfrm>
            <a:off x="611560" y="3068960"/>
            <a:ext cx="2376264" cy="2448272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9" name="Bildplatzhalter 2" descr="Click For Your Pic"/>
          <p:cNvSpPr>
            <a:spLocks noGrp="1"/>
          </p:cNvSpPr>
          <p:nvPr>
            <p:ph type="pic" idx="13" hasCustomPrompt="1"/>
          </p:nvPr>
        </p:nvSpPr>
        <p:spPr>
          <a:xfrm>
            <a:off x="611560" y="1628800"/>
            <a:ext cx="2376264" cy="1152128"/>
          </a:xfrm>
          <a:gradFill flip="none" rotWithShape="1">
            <a:gsLst>
              <a:gs pos="0">
                <a:schemeClr val="tx2"/>
              </a:gs>
              <a:gs pos="5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Picture </a:t>
            </a:r>
            <a:r>
              <a:rPr lang="de-DE" dirty="0" err="1" smtClean="0"/>
              <a:t>Here</a:t>
            </a:r>
            <a:endParaRPr lang="de-DE" dirty="0"/>
          </a:p>
        </p:txBody>
      </p:sp>
      <p:sp>
        <p:nvSpPr>
          <p:cNvPr id="21" name="Bildplatzhalter 2" descr="Click For Your Pic"/>
          <p:cNvSpPr>
            <a:spLocks noGrp="1"/>
          </p:cNvSpPr>
          <p:nvPr>
            <p:ph type="pic" idx="14" hasCustomPrompt="1"/>
          </p:nvPr>
        </p:nvSpPr>
        <p:spPr>
          <a:xfrm>
            <a:off x="3383868" y="1628800"/>
            <a:ext cx="2376264" cy="1152128"/>
          </a:xfrm>
          <a:gradFill flip="none" rotWithShape="1">
            <a:gsLst>
              <a:gs pos="0">
                <a:schemeClr val="tx2"/>
              </a:gs>
              <a:gs pos="5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Picture </a:t>
            </a:r>
            <a:r>
              <a:rPr lang="de-DE" dirty="0" err="1" smtClean="0"/>
              <a:t>Here</a:t>
            </a:r>
            <a:endParaRPr lang="de-DE" dirty="0"/>
          </a:p>
        </p:txBody>
      </p:sp>
      <p:sp>
        <p:nvSpPr>
          <p:cNvPr id="22" name="Bildplatzhalter 2" descr="Click For Your Pic"/>
          <p:cNvSpPr>
            <a:spLocks noGrp="1"/>
          </p:cNvSpPr>
          <p:nvPr>
            <p:ph type="pic" idx="15" hasCustomPrompt="1"/>
          </p:nvPr>
        </p:nvSpPr>
        <p:spPr>
          <a:xfrm>
            <a:off x="6156176" y="1628800"/>
            <a:ext cx="2376264" cy="1152128"/>
          </a:xfrm>
          <a:gradFill flip="none" rotWithShape="1">
            <a:gsLst>
              <a:gs pos="0">
                <a:schemeClr val="tx2"/>
              </a:gs>
              <a:gs pos="5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Picture </a:t>
            </a:r>
            <a:r>
              <a:rPr lang="de-DE" dirty="0" err="1" smtClean="0"/>
              <a:t>Here</a:t>
            </a:r>
            <a:endParaRPr lang="de-DE" dirty="0"/>
          </a:p>
        </p:txBody>
      </p:sp>
      <p:sp>
        <p:nvSpPr>
          <p:cNvPr id="23" name="Inhaltsplatzhalter 2"/>
          <p:cNvSpPr>
            <a:spLocks noGrp="1"/>
          </p:cNvSpPr>
          <p:nvPr>
            <p:ph idx="16" hasCustomPrompt="1"/>
          </p:nvPr>
        </p:nvSpPr>
        <p:spPr>
          <a:xfrm>
            <a:off x="3383868" y="3068960"/>
            <a:ext cx="2376264" cy="2448272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24" name="Inhaltsplatzhalter 2"/>
          <p:cNvSpPr>
            <a:spLocks noGrp="1"/>
          </p:cNvSpPr>
          <p:nvPr>
            <p:ph idx="17" hasCustomPrompt="1"/>
          </p:nvPr>
        </p:nvSpPr>
        <p:spPr>
          <a:xfrm>
            <a:off x="6156176" y="3068960"/>
            <a:ext cx="2376264" cy="2448272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 userDrawn="1"/>
        </p:nvSpPr>
        <p:spPr>
          <a:xfrm>
            <a:off x="4412704" y="6120592"/>
            <a:ext cx="2031504" cy="64807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Fußzeilenplatzhalter 4"/>
          <p:cNvSpPr txBox="1">
            <a:spLocks/>
          </p:cNvSpPr>
          <p:nvPr userDrawn="1"/>
        </p:nvSpPr>
        <p:spPr>
          <a:xfrm>
            <a:off x="2339752" y="6120680"/>
            <a:ext cx="2088232" cy="76470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sz="1000" dirty="0" smtClean="0">
                <a:solidFill>
                  <a:schemeClr val="accent2"/>
                </a:solidFill>
              </a:rPr>
              <a:t>Cloud</a:t>
            </a:r>
            <a:r>
              <a:rPr lang="en-US" altLang="zh-CN" sz="1000" baseline="0" dirty="0" smtClean="0">
                <a:solidFill>
                  <a:schemeClr val="accent2"/>
                </a:solidFill>
              </a:rPr>
              <a:t> Workflow Enactment Service</a:t>
            </a:r>
          </a:p>
        </p:txBody>
      </p:sp>
      <p:pic>
        <p:nvPicPr>
          <p:cNvPr id="26" name="Grafik 25" descr="arrow_back.png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995120" y="6191788"/>
            <a:ext cx="352425" cy="352425"/>
          </a:xfrm>
          <a:prstGeom prst="rect">
            <a:avLst/>
          </a:prstGeom>
        </p:spPr>
      </p:pic>
      <p:pic>
        <p:nvPicPr>
          <p:cNvPr id="27" name="Grafik 26" descr="arrow_next.png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421191" y="6191788"/>
            <a:ext cx="352425" cy="352425"/>
          </a:xfrm>
          <a:prstGeom prst="rect">
            <a:avLst/>
          </a:prstGeom>
        </p:spPr>
      </p:pic>
      <p:pic>
        <p:nvPicPr>
          <p:cNvPr id="25" name="图片 24" descr="mwf-white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467544" y="6021288"/>
            <a:ext cx="927438" cy="59546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lights_ppt_foote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Grafik 14" descr="trenner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1196752"/>
            <a:ext cx="9144000" cy="178594"/>
          </a:xfrm>
          <a:prstGeom prst="rect">
            <a:avLst/>
          </a:prstGeom>
        </p:spPr>
      </p:pic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317788"/>
            <a:ext cx="7920880" cy="864096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>
              <a:defRPr sz="4400" b="1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de-DE" dirty="0" err="1" smtClean="0"/>
              <a:t>Your</a:t>
            </a:r>
            <a:r>
              <a:rPr lang="de-DE" dirty="0" smtClean="0"/>
              <a:t> Headline</a:t>
            </a:r>
            <a:endParaRPr lang="de-DE" dirty="0"/>
          </a:p>
        </p:txBody>
      </p:sp>
      <p:sp>
        <p:nvSpPr>
          <p:cNvPr id="25" name="Inhaltsplatzhalter 2"/>
          <p:cNvSpPr>
            <a:spLocks noGrp="1"/>
          </p:cNvSpPr>
          <p:nvPr>
            <p:ph idx="20" hasCustomPrompt="1"/>
          </p:nvPr>
        </p:nvSpPr>
        <p:spPr>
          <a:xfrm>
            <a:off x="3419872" y="1700808"/>
            <a:ext cx="5148572" cy="1008112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27" name="Bildplatzhalter 2" descr="Click For Your Pic"/>
          <p:cNvSpPr>
            <a:spLocks noGrp="1"/>
          </p:cNvSpPr>
          <p:nvPr>
            <p:ph type="pic" idx="13" hasCustomPrompt="1"/>
          </p:nvPr>
        </p:nvSpPr>
        <p:spPr>
          <a:xfrm>
            <a:off x="611560" y="1628800"/>
            <a:ext cx="2376264" cy="1152128"/>
          </a:xfrm>
          <a:gradFill flip="none" rotWithShape="1">
            <a:gsLst>
              <a:gs pos="0">
                <a:schemeClr val="tx2"/>
              </a:gs>
              <a:gs pos="5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Picture </a:t>
            </a:r>
            <a:r>
              <a:rPr lang="de-DE" dirty="0" err="1" smtClean="0"/>
              <a:t>Here</a:t>
            </a:r>
            <a:endParaRPr lang="de-DE" dirty="0"/>
          </a:p>
        </p:txBody>
      </p:sp>
      <p:sp>
        <p:nvSpPr>
          <p:cNvPr id="28" name="Bildplatzhalter 2" descr="Click For Your Pic"/>
          <p:cNvSpPr>
            <a:spLocks noGrp="1"/>
          </p:cNvSpPr>
          <p:nvPr>
            <p:ph type="pic" idx="22" hasCustomPrompt="1"/>
          </p:nvPr>
        </p:nvSpPr>
        <p:spPr>
          <a:xfrm>
            <a:off x="611560" y="2924944"/>
            <a:ext cx="2376264" cy="1152128"/>
          </a:xfrm>
          <a:gradFill flip="none" rotWithShape="1">
            <a:gsLst>
              <a:gs pos="0">
                <a:schemeClr val="tx2"/>
              </a:gs>
              <a:gs pos="5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Picture </a:t>
            </a:r>
            <a:r>
              <a:rPr lang="de-DE" dirty="0" err="1" smtClean="0"/>
              <a:t>Here</a:t>
            </a:r>
            <a:endParaRPr lang="de-DE" dirty="0"/>
          </a:p>
        </p:txBody>
      </p:sp>
      <p:sp>
        <p:nvSpPr>
          <p:cNvPr id="29" name="Bildplatzhalter 2" descr="Click For Your Pic"/>
          <p:cNvSpPr>
            <a:spLocks noGrp="1"/>
          </p:cNvSpPr>
          <p:nvPr>
            <p:ph type="pic" idx="23" hasCustomPrompt="1"/>
          </p:nvPr>
        </p:nvSpPr>
        <p:spPr>
          <a:xfrm>
            <a:off x="611560" y="4221088"/>
            <a:ext cx="2376264" cy="1152128"/>
          </a:xfrm>
          <a:gradFill flip="none" rotWithShape="1">
            <a:gsLst>
              <a:gs pos="0">
                <a:schemeClr val="tx2"/>
              </a:gs>
              <a:gs pos="5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Picture </a:t>
            </a:r>
            <a:r>
              <a:rPr lang="de-DE" dirty="0" err="1" smtClean="0"/>
              <a:t>Here</a:t>
            </a:r>
            <a:endParaRPr lang="de-DE" dirty="0"/>
          </a:p>
        </p:txBody>
      </p:sp>
      <p:sp>
        <p:nvSpPr>
          <p:cNvPr id="30" name="Inhaltsplatzhalter 2"/>
          <p:cNvSpPr>
            <a:spLocks noGrp="1"/>
          </p:cNvSpPr>
          <p:nvPr>
            <p:ph idx="24" hasCustomPrompt="1"/>
          </p:nvPr>
        </p:nvSpPr>
        <p:spPr>
          <a:xfrm>
            <a:off x="3419872" y="2996952"/>
            <a:ext cx="5148572" cy="1008112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31" name="Inhaltsplatzhalter 2"/>
          <p:cNvSpPr>
            <a:spLocks noGrp="1"/>
          </p:cNvSpPr>
          <p:nvPr>
            <p:ph idx="25" hasCustomPrompt="1"/>
          </p:nvPr>
        </p:nvSpPr>
        <p:spPr>
          <a:xfrm>
            <a:off x="3419872" y="4293096"/>
            <a:ext cx="5148572" cy="1008112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8" name="Fußzeilenplatzhalter 4"/>
          <p:cNvSpPr txBox="1">
            <a:spLocks/>
          </p:cNvSpPr>
          <p:nvPr userDrawn="1"/>
        </p:nvSpPr>
        <p:spPr>
          <a:xfrm>
            <a:off x="4412704" y="6120592"/>
            <a:ext cx="2031504" cy="64807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Fußzeilenplatzhalter 4"/>
          <p:cNvSpPr txBox="1">
            <a:spLocks/>
          </p:cNvSpPr>
          <p:nvPr userDrawn="1"/>
        </p:nvSpPr>
        <p:spPr>
          <a:xfrm>
            <a:off x="2339752" y="6120680"/>
            <a:ext cx="2088232" cy="76470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sz="1000" dirty="0" smtClean="0">
                <a:solidFill>
                  <a:schemeClr val="accent2"/>
                </a:solidFill>
              </a:rPr>
              <a:t>Cloud</a:t>
            </a:r>
            <a:r>
              <a:rPr lang="en-US" altLang="zh-CN" sz="1000" baseline="0" dirty="0" smtClean="0">
                <a:solidFill>
                  <a:schemeClr val="accent2"/>
                </a:solidFill>
              </a:rPr>
              <a:t> Workflow Enactment Service</a:t>
            </a:r>
          </a:p>
        </p:txBody>
      </p:sp>
      <p:pic>
        <p:nvPicPr>
          <p:cNvPr id="21" name="Grafik 20" descr="arrow_back.png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995120" y="6191788"/>
            <a:ext cx="352425" cy="352425"/>
          </a:xfrm>
          <a:prstGeom prst="rect">
            <a:avLst/>
          </a:prstGeom>
        </p:spPr>
      </p:pic>
      <p:pic>
        <p:nvPicPr>
          <p:cNvPr id="22" name="Grafik 21" descr="arrow_next.png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421191" y="6191788"/>
            <a:ext cx="352425" cy="352425"/>
          </a:xfrm>
          <a:prstGeom prst="rect">
            <a:avLst/>
          </a:prstGeom>
        </p:spPr>
      </p:pic>
      <p:pic>
        <p:nvPicPr>
          <p:cNvPr id="17" name="图片 16" descr="mwf-white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467544" y="6021288"/>
            <a:ext cx="927438" cy="59546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lights_ppt_foote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Grafik 14" descr="trenner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1196752"/>
            <a:ext cx="9144000" cy="178594"/>
          </a:xfrm>
          <a:prstGeom prst="rect">
            <a:avLst/>
          </a:prstGeom>
        </p:spPr>
      </p:pic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317788"/>
            <a:ext cx="7920880" cy="864096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>
              <a:defRPr sz="4400" b="1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de-DE" dirty="0" err="1" smtClean="0"/>
              <a:t>Your</a:t>
            </a:r>
            <a:r>
              <a:rPr lang="de-DE" dirty="0" smtClean="0"/>
              <a:t> Headline</a:t>
            </a:r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idx="1" hasCustomPrompt="1"/>
          </p:nvPr>
        </p:nvSpPr>
        <p:spPr>
          <a:xfrm>
            <a:off x="611560" y="1556792"/>
            <a:ext cx="3528392" cy="3960440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8" name="Bildplatzhalter 2" descr="Click For Your Pic"/>
          <p:cNvSpPr>
            <a:spLocks noGrp="1"/>
          </p:cNvSpPr>
          <p:nvPr>
            <p:ph type="pic" idx="13" hasCustomPrompt="1"/>
          </p:nvPr>
        </p:nvSpPr>
        <p:spPr>
          <a:xfrm>
            <a:off x="5004048" y="1628800"/>
            <a:ext cx="3528392" cy="3384376"/>
          </a:xfrm>
          <a:gradFill flip="none" rotWithShape="1">
            <a:gsLst>
              <a:gs pos="0">
                <a:schemeClr val="tx2"/>
              </a:gs>
              <a:gs pos="5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Picture </a:t>
            </a:r>
            <a:r>
              <a:rPr lang="de-DE" dirty="0" err="1" smtClean="0"/>
              <a:t>Here</a:t>
            </a:r>
            <a:endParaRPr lang="de-DE" dirty="0"/>
          </a:p>
        </p:txBody>
      </p:sp>
      <p:sp>
        <p:nvSpPr>
          <p:cNvPr id="19" name="Fußzeilenplatzhalter 4"/>
          <p:cNvSpPr txBox="1">
            <a:spLocks/>
          </p:cNvSpPr>
          <p:nvPr userDrawn="1"/>
        </p:nvSpPr>
        <p:spPr>
          <a:xfrm>
            <a:off x="4412704" y="6120592"/>
            <a:ext cx="2031504" cy="64807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Fußzeilenplatzhalter 4"/>
          <p:cNvSpPr txBox="1">
            <a:spLocks/>
          </p:cNvSpPr>
          <p:nvPr userDrawn="1"/>
        </p:nvSpPr>
        <p:spPr>
          <a:xfrm>
            <a:off x="2339752" y="6120680"/>
            <a:ext cx="2088232" cy="76470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sz="1000" dirty="0" smtClean="0">
                <a:solidFill>
                  <a:schemeClr val="accent2"/>
                </a:solidFill>
              </a:rPr>
              <a:t>Cloud</a:t>
            </a:r>
            <a:r>
              <a:rPr lang="en-US" altLang="zh-CN" sz="1000" baseline="0" dirty="0" smtClean="0">
                <a:solidFill>
                  <a:schemeClr val="accent2"/>
                </a:solidFill>
              </a:rPr>
              <a:t> Workflow Enactment Service</a:t>
            </a:r>
          </a:p>
        </p:txBody>
      </p:sp>
      <p:pic>
        <p:nvPicPr>
          <p:cNvPr id="22" name="Grafik 21" descr="arrow_back.png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995120" y="6191788"/>
            <a:ext cx="352425" cy="352425"/>
          </a:xfrm>
          <a:prstGeom prst="rect">
            <a:avLst/>
          </a:prstGeom>
        </p:spPr>
      </p:pic>
      <p:pic>
        <p:nvPicPr>
          <p:cNvPr id="23" name="Grafik 22" descr="arrow_next.png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421191" y="6191788"/>
            <a:ext cx="352425" cy="352425"/>
          </a:xfrm>
          <a:prstGeom prst="rect">
            <a:avLst/>
          </a:prstGeom>
        </p:spPr>
      </p:pic>
      <p:pic>
        <p:nvPicPr>
          <p:cNvPr id="12" name="图片 11" descr="mwf-white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467544" y="6021288"/>
            <a:ext cx="927438" cy="59546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lights_ppt_foote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Grafik 14" descr="trenner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1196752"/>
            <a:ext cx="9144000" cy="178594"/>
          </a:xfrm>
          <a:prstGeom prst="rect">
            <a:avLst/>
          </a:prstGeom>
        </p:spPr>
      </p:pic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611560" y="317788"/>
            <a:ext cx="7920880" cy="864096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>
              <a:defRPr sz="4400" b="1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r>
              <a:rPr lang="de-DE" dirty="0" err="1" smtClean="0"/>
              <a:t>Your</a:t>
            </a:r>
            <a:r>
              <a:rPr lang="de-DE" dirty="0" smtClean="0"/>
              <a:t> Headline</a:t>
            </a:r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13" hasCustomPrompt="1"/>
          </p:nvPr>
        </p:nvSpPr>
        <p:spPr>
          <a:xfrm>
            <a:off x="5004048" y="1556792"/>
            <a:ext cx="3528392" cy="3960440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19" name="Fußzeilenplatzhalter 4"/>
          <p:cNvSpPr txBox="1">
            <a:spLocks/>
          </p:cNvSpPr>
          <p:nvPr userDrawn="1"/>
        </p:nvSpPr>
        <p:spPr>
          <a:xfrm>
            <a:off x="4412704" y="6120592"/>
            <a:ext cx="2031504" cy="64807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Fußzeilenplatzhalter 4"/>
          <p:cNvSpPr txBox="1">
            <a:spLocks/>
          </p:cNvSpPr>
          <p:nvPr userDrawn="1"/>
        </p:nvSpPr>
        <p:spPr>
          <a:xfrm>
            <a:off x="2339752" y="6120680"/>
            <a:ext cx="2088232" cy="76470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sz="1000" dirty="0" smtClean="0">
                <a:solidFill>
                  <a:schemeClr val="accent2"/>
                </a:solidFill>
              </a:rPr>
              <a:t>Cloud</a:t>
            </a:r>
            <a:r>
              <a:rPr lang="en-US" altLang="zh-CN" sz="1000" baseline="0" dirty="0" smtClean="0">
                <a:solidFill>
                  <a:schemeClr val="accent2"/>
                </a:solidFill>
              </a:rPr>
              <a:t> Workflow Enactment Service</a:t>
            </a:r>
          </a:p>
        </p:txBody>
      </p:sp>
      <p:sp>
        <p:nvSpPr>
          <p:cNvPr id="11" name="Bildplatzhalter 2" descr="Click For Your Pic"/>
          <p:cNvSpPr>
            <a:spLocks noGrp="1"/>
          </p:cNvSpPr>
          <p:nvPr>
            <p:ph type="pic" idx="14" hasCustomPrompt="1"/>
          </p:nvPr>
        </p:nvSpPr>
        <p:spPr>
          <a:xfrm>
            <a:off x="611560" y="1628800"/>
            <a:ext cx="3528392" cy="1800200"/>
          </a:xfrm>
          <a:gradFill flip="none" rotWithShape="1">
            <a:gsLst>
              <a:gs pos="0">
                <a:schemeClr val="tx2"/>
              </a:gs>
              <a:gs pos="5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Picture </a:t>
            </a:r>
            <a:r>
              <a:rPr lang="de-DE" dirty="0" err="1" smtClean="0"/>
              <a:t>Here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611560" y="3717032"/>
            <a:ext cx="3528392" cy="1800200"/>
          </a:xfrm>
        </p:spPr>
        <p:txBody>
          <a:bodyPr wrap="square" lIns="0" tIns="0" rIns="0" bIns="0" numCol="1" anchor="t" anchorCtr="0">
            <a:noAutofit/>
          </a:bodyPr>
          <a:lstStyle>
            <a:lvl1pPr marL="0" indent="-180000" algn="just">
              <a:lnSpc>
                <a:spcPct val="100000"/>
              </a:lnSpc>
              <a:spcBef>
                <a:spcPts val="100"/>
              </a:spcBef>
              <a:buFont typeface="Arial" pitchFamily="34" charset="0"/>
              <a:buNone/>
              <a:defRPr lang="de-DE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Your Text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Bullets</a:t>
            </a:r>
            <a:r>
              <a:rPr lang="de-DE" dirty="0" smtClean="0"/>
              <a:t> </a:t>
            </a:r>
            <a:r>
              <a:rPr lang="de-DE" dirty="0" err="1" smtClean="0"/>
              <a:t>goes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23" name="Grafik 22" descr="arrow_back.png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995120" y="6191788"/>
            <a:ext cx="352425" cy="352425"/>
          </a:xfrm>
          <a:prstGeom prst="rect">
            <a:avLst/>
          </a:prstGeom>
        </p:spPr>
      </p:pic>
      <p:pic>
        <p:nvPicPr>
          <p:cNvPr id="24" name="Grafik 23" descr="arrow_next.png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421191" y="6191788"/>
            <a:ext cx="352425" cy="352425"/>
          </a:xfrm>
          <a:prstGeom prst="rect">
            <a:avLst/>
          </a:prstGeom>
        </p:spPr>
      </p:pic>
      <p:pic>
        <p:nvPicPr>
          <p:cNvPr id="17" name="图片 16" descr="mwf-white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467544" y="6021288"/>
            <a:ext cx="927438" cy="59546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5A2E9-89E1-4605-85B7-FCAC8D801E55}" type="datetime1">
              <a:rPr lang="de-DE" smtClean="0"/>
              <a:pPr/>
              <a:t>30.11.2012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49DB-545E-46CA-A06F-217AEC04D591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Grafik 6" descr="light-001.g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" y="3107531"/>
            <a:ext cx="9143998" cy="3750467"/>
          </a:xfrm>
          <a:prstGeom prst="rect">
            <a:avLst/>
          </a:prstGeom>
        </p:spPr>
      </p:pic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7444886" y="6209908"/>
            <a:ext cx="549424" cy="432048"/>
          </a:xfrm>
          <a:prstGeom prst="rect">
            <a:avLst/>
          </a:prstGeom>
        </p:spPr>
        <p:txBody>
          <a:bodyPr anchor="t" anchorCtr="0"/>
          <a:lstStyle>
            <a:lvl1pPr algn="l">
              <a:defRPr sz="1400" b="1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E49DB-545E-46CA-A06F-217AEC04D591}" type="slidenum">
              <a:rPr kumimoji="0" lang="de-DE" sz="1400" b="1" i="0" u="none" strike="noStrike" kern="1200" cap="none" spc="0" normalizeH="0" baseline="0" noProof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7653476" y="6165304"/>
            <a:ext cx="720080" cy="432048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</a:t>
            </a:r>
            <a:r>
              <a:rPr kumimoji="0" lang="de-DE" sz="1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de-DE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9" r:id="rId4"/>
    <p:sldLayoutId id="2147483664" r:id="rId5"/>
    <p:sldLayoutId id="2147483663" r:id="rId6"/>
    <p:sldLayoutId id="2147483665" r:id="rId7"/>
    <p:sldLayoutId id="2147483662" r:id="rId8"/>
    <p:sldLayoutId id="2147483666" r:id="rId9"/>
    <p:sldLayoutId id="2147483667" r:id="rId10"/>
    <p:sldLayoutId id="2147483670" r:id="rId11"/>
    <p:sldLayoutId id="2147483671" r:id="rId12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4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slide" Target="slide33.xml"/><Relationship Id="rId5" Type="http://schemas.openxmlformats.org/officeDocument/2006/relationships/slide" Target="slide24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REMOTE_WEB_SERVCE_URL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流程云服务介绍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de-DE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MWF</a:t>
            </a:r>
            <a:r>
              <a:rPr lang="zh-CN" altLang="en-US" dirty="0" smtClean="0"/>
              <a:t>产品结构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986840" y="2796168"/>
            <a:ext cx="2016224" cy="936104"/>
          </a:xfrm>
          <a:prstGeom prst="roundRect">
            <a:avLst>
              <a:gd name="adj" fmla="val 2015"/>
            </a:avLst>
          </a:prstGeom>
          <a:solidFill>
            <a:srgbClr val="FFC000"/>
          </a:solidFill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244392" y="1738908"/>
            <a:ext cx="936104" cy="360040"/>
          </a:xfrm>
          <a:prstGeom prst="roundRect">
            <a:avLst>
              <a:gd name="adj" fmla="val 4909"/>
            </a:avLst>
          </a:prstGeom>
          <a:solidFill>
            <a:srgbClr val="FFC000"/>
          </a:solidFill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72676" y="3789040"/>
            <a:ext cx="698872" cy="1143744"/>
          </a:xfrm>
          <a:prstGeom prst="roundRect">
            <a:avLst>
              <a:gd name="adj" fmla="val 4909"/>
            </a:avLst>
          </a:prstGeom>
          <a:solidFill>
            <a:schemeClr val="tx2">
              <a:lumMod val="50000"/>
              <a:alpha val="38039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开发者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1136824" y="4725144"/>
            <a:ext cx="1440160" cy="474712"/>
          </a:xfrm>
          <a:prstGeom prst="roundRect">
            <a:avLst>
              <a:gd name="adj" fmla="val 4909"/>
            </a:avLst>
          </a:prstGeom>
          <a:solidFill>
            <a:schemeClr val="tx2">
              <a:lumMod val="90000"/>
            </a:schemeClr>
          </a:solidFill>
          <a:ln w="31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最终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用户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788024" y="1916832"/>
            <a:ext cx="3672000" cy="864096"/>
          </a:xfrm>
          <a:prstGeom prst="roundRect">
            <a:avLst>
              <a:gd name="adj" fmla="val 4909"/>
            </a:avLst>
          </a:prstGeom>
          <a:solidFill>
            <a:srgbClr val="FFC000"/>
          </a:solidFill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MWF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专注于提供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云中的工作流运行服务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788024" y="2828933"/>
            <a:ext cx="3672000" cy="576064"/>
          </a:xfrm>
          <a:prstGeom prst="roundRect">
            <a:avLst>
              <a:gd name="adj" fmla="val 4909"/>
            </a:avLst>
          </a:prstGeom>
          <a:solidFill>
            <a:schemeClr val="tx2">
              <a:lumMod val="50000"/>
              <a:alpha val="38039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服务对象是开发者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788024" y="3453002"/>
            <a:ext cx="3672000" cy="720080"/>
          </a:xfrm>
          <a:prstGeom prst="roundRect">
            <a:avLst>
              <a:gd name="adj" fmla="val 4909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向开发者提供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Restful API</a:t>
            </a:r>
          </a:p>
          <a:p>
            <a:pPr algn="ctr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可使用任一主流语言进行开发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136015" y="2761878"/>
            <a:ext cx="3435985" cy="1944216"/>
          </a:xfrm>
          <a:custGeom>
            <a:avLst/>
            <a:gdLst>
              <a:gd name="connsiteX0" fmla="*/ 2959100 w 4356100"/>
              <a:gd name="connsiteY0" fmla="*/ 431800 h 2527300"/>
              <a:gd name="connsiteX1" fmla="*/ 2959100 w 4356100"/>
              <a:gd name="connsiteY1" fmla="*/ 0 h 2527300"/>
              <a:gd name="connsiteX2" fmla="*/ 4356100 w 4356100"/>
              <a:gd name="connsiteY2" fmla="*/ 0 h 2527300"/>
              <a:gd name="connsiteX3" fmla="*/ 4356100 w 4356100"/>
              <a:gd name="connsiteY3" fmla="*/ 2527300 h 2527300"/>
              <a:gd name="connsiteX4" fmla="*/ 0 w 4356100"/>
              <a:gd name="connsiteY4" fmla="*/ 2527300 h 2527300"/>
              <a:gd name="connsiteX5" fmla="*/ 0 w 4356100"/>
              <a:gd name="connsiteY5" fmla="*/ 1930400 h 2527300"/>
              <a:gd name="connsiteX6" fmla="*/ 2946400 w 4356100"/>
              <a:gd name="connsiteY6" fmla="*/ 1930400 h 2527300"/>
              <a:gd name="connsiteX7" fmla="*/ 2959100 w 4356100"/>
              <a:gd name="connsiteY7" fmla="*/ 431800 h 2527300"/>
              <a:gd name="connsiteX0" fmla="*/ 2959100 w 4356100"/>
              <a:gd name="connsiteY0" fmla="*/ 431800 h 2527300"/>
              <a:gd name="connsiteX1" fmla="*/ 2941408 w 4356100"/>
              <a:gd name="connsiteY1" fmla="*/ 1134706 h 2527300"/>
              <a:gd name="connsiteX2" fmla="*/ 4356100 w 4356100"/>
              <a:gd name="connsiteY2" fmla="*/ 0 h 2527300"/>
              <a:gd name="connsiteX3" fmla="*/ 4356100 w 4356100"/>
              <a:gd name="connsiteY3" fmla="*/ 2527300 h 2527300"/>
              <a:gd name="connsiteX4" fmla="*/ 0 w 4356100"/>
              <a:gd name="connsiteY4" fmla="*/ 2527300 h 2527300"/>
              <a:gd name="connsiteX5" fmla="*/ 0 w 4356100"/>
              <a:gd name="connsiteY5" fmla="*/ 1930400 h 2527300"/>
              <a:gd name="connsiteX6" fmla="*/ 2946400 w 4356100"/>
              <a:gd name="connsiteY6" fmla="*/ 1930400 h 2527300"/>
              <a:gd name="connsiteX7" fmla="*/ 2959100 w 4356100"/>
              <a:gd name="connsiteY7" fmla="*/ 431800 h 2527300"/>
              <a:gd name="connsiteX0" fmla="*/ 2946400 w 4356100"/>
              <a:gd name="connsiteY0" fmla="*/ 1930400 h 2527300"/>
              <a:gd name="connsiteX1" fmla="*/ 2941408 w 4356100"/>
              <a:gd name="connsiteY1" fmla="*/ 1134706 h 2527300"/>
              <a:gd name="connsiteX2" fmla="*/ 4356100 w 4356100"/>
              <a:gd name="connsiteY2" fmla="*/ 0 h 2527300"/>
              <a:gd name="connsiteX3" fmla="*/ 4356100 w 4356100"/>
              <a:gd name="connsiteY3" fmla="*/ 2527300 h 2527300"/>
              <a:gd name="connsiteX4" fmla="*/ 0 w 4356100"/>
              <a:gd name="connsiteY4" fmla="*/ 2527300 h 2527300"/>
              <a:gd name="connsiteX5" fmla="*/ 0 w 4356100"/>
              <a:gd name="connsiteY5" fmla="*/ 1930400 h 2527300"/>
              <a:gd name="connsiteX6" fmla="*/ 2946400 w 4356100"/>
              <a:gd name="connsiteY6" fmla="*/ 1930400 h 2527300"/>
              <a:gd name="connsiteX0" fmla="*/ 2946400 w 4356100"/>
              <a:gd name="connsiteY0" fmla="*/ 795694 h 1392594"/>
              <a:gd name="connsiteX1" fmla="*/ 2941408 w 4356100"/>
              <a:gd name="connsiteY1" fmla="*/ 0 h 1392594"/>
              <a:gd name="connsiteX2" fmla="*/ 4356100 w 4356100"/>
              <a:gd name="connsiteY2" fmla="*/ 0 h 1392594"/>
              <a:gd name="connsiteX3" fmla="*/ 4356100 w 4356100"/>
              <a:gd name="connsiteY3" fmla="*/ 1392594 h 1392594"/>
              <a:gd name="connsiteX4" fmla="*/ 0 w 4356100"/>
              <a:gd name="connsiteY4" fmla="*/ 1392594 h 1392594"/>
              <a:gd name="connsiteX5" fmla="*/ 0 w 4356100"/>
              <a:gd name="connsiteY5" fmla="*/ 795694 h 1392594"/>
              <a:gd name="connsiteX6" fmla="*/ 2946400 w 4356100"/>
              <a:gd name="connsiteY6" fmla="*/ 795694 h 139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6100" h="1392594">
                <a:moveTo>
                  <a:pt x="2946400" y="795694"/>
                </a:moveTo>
                <a:lnTo>
                  <a:pt x="2941408" y="0"/>
                </a:lnTo>
                <a:lnTo>
                  <a:pt x="4356100" y="0"/>
                </a:lnTo>
                <a:lnTo>
                  <a:pt x="4356100" y="1392594"/>
                </a:lnTo>
                <a:lnTo>
                  <a:pt x="0" y="1392594"/>
                </a:lnTo>
                <a:lnTo>
                  <a:pt x="0" y="795694"/>
                </a:lnTo>
                <a:lnTo>
                  <a:pt x="2946400" y="795694"/>
                </a:lnTo>
                <a:close/>
              </a:path>
            </a:pathLst>
          </a:custGeom>
          <a:solidFill>
            <a:schemeClr val="tx2">
              <a:lumMod val="90000"/>
            </a:schemeClr>
          </a:solidFill>
          <a:ln w="31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788024" y="4221088"/>
            <a:ext cx="3672000" cy="936104"/>
          </a:xfrm>
          <a:prstGeom prst="roundRect">
            <a:avLst>
              <a:gd name="adj" fmla="val 4909"/>
            </a:avLst>
          </a:prstGeom>
          <a:solidFill>
            <a:schemeClr val="tx2">
              <a:lumMod val="90000"/>
            </a:schemeClr>
          </a:solidFill>
          <a:ln w="31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开发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者开发企业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应用、互联网应用、移动互联网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应用，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使用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AWE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服务，使应用更加灵活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柔性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460416" y="3557776"/>
            <a:ext cx="576000" cy="273180"/>
          </a:xfrm>
          <a:prstGeom prst="roundRect">
            <a:avLst>
              <a:gd name="adj" fmla="val 4909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ts val="700"/>
              </a:lnSpc>
            </a:pPr>
            <a:endParaRPr lang="zh-CN" alt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42980" y="2636912"/>
            <a:ext cx="720080" cy="360040"/>
          </a:xfrm>
          <a:prstGeom prst="roundRect">
            <a:avLst>
              <a:gd name="adj" fmla="val 4909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>
              <a:lnSpc>
                <a:spcPts val="700"/>
              </a:lnSpc>
            </a:pPr>
            <a:endParaRPr lang="zh-CN" alt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699792" y="3550156"/>
            <a:ext cx="504056" cy="432048"/>
          </a:xfrm>
          <a:prstGeom prst="roundRect">
            <a:avLst>
              <a:gd name="adj" fmla="val 4909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ts val="700"/>
              </a:lnSpc>
            </a:pPr>
            <a:endParaRPr lang="zh-CN" altLang="en-US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05528" y="1412776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与</a:t>
            </a:r>
            <a:r>
              <a:rPr lang="en-US" altLang="zh-CN" dirty="0" err="1" smtClean="0"/>
              <a:t>WfMC</a:t>
            </a:r>
            <a:r>
              <a:rPr lang="zh-CN" altLang="en-US" dirty="0" smtClean="0"/>
              <a:t>的建议一致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93" y="1772816"/>
            <a:ext cx="4120107" cy="3674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MWF</a:t>
            </a:r>
            <a:r>
              <a:rPr lang="zh-CN" altLang="en-US" dirty="0" smtClean="0"/>
              <a:t>实现了</a:t>
            </a:r>
            <a:r>
              <a:rPr lang="en-US" altLang="zh-CN" dirty="0" err="1" smtClean="0"/>
              <a:t>WfMC</a:t>
            </a:r>
            <a:r>
              <a:rPr lang="zh-CN" altLang="en-US" dirty="0" smtClean="0"/>
              <a:t>所定义的接口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93285"/>
            <a:ext cx="3632187" cy="286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19124" y="4854352"/>
            <a:ext cx="9717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900" dirty="0" smtClean="0">
                <a:latin typeface="微软雅黑" pitchFamily="34" charset="-122"/>
                <a:ea typeface="微软雅黑" pitchFamily="34" charset="-122"/>
              </a:rPr>
              <a:t>流程定义</a:t>
            </a:r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接口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55228" y="4854352"/>
            <a:ext cx="9717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900" dirty="0" smtClean="0">
                <a:latin typeface="微软雅黑" pitchFamily="34" charset="-122"/>
                <a:ea typeface="微软雅黑" pitchFamily="34" charset="-122"/>
              </a:rPr>
              <a:t>用户应用接口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91332" y="4854352"/>
            <a:ext cx="9717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900" dirty="0" smtClean="0">
                <a:latin typeface="微软雅黑" pitchFamily="34" charset="-122"/>
                <a:ea typeface="微软雅黑" pitchFamily="34" charset="-122"/>
              </a:rPr>
              <a:t>应用调用接口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6675" y="5142384"/>
            <a:ext cx="9717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900" dirty="0" smtClean="0">
                <a:latin typeface="微软雅黑" pitchFamily="34" charset="-122"/>
                <a:ea typeface="微软雅黑" pitchFamily="34" charset="-122"/>
              </a:rPr>
              <a:t>管理控制接口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04048" y="5142384"/>
            <a:ext cx="8563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900" dirty="0" smtClean="0">
                <a:latin typeface="微软雅黑" pitchFamily="34" charset="-122"/>
                <a:ea typeface="微软雅黑" pitchFamily="34" charset="-122"/>
              </a:rPr>
              <a:t>互操作接口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27454966"/>
              </p:ext>
            </p:extLst>
          </p:nvPr>
        </p:nvGraphicFramePr>
        <p:xfrm>
          <a:off x="410613" y="1365514"/>
          <a:ext cx="4032448" cy="271906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768086"/>
                <a:gridCol w="1920213"/>
                <a:gridCol w="1344149"/>
              </a:tblGrid>
              <a:tr h="323455">
                <a:tc>
                  <a:txBody>
                    <a:bodyPr/>
                    <a:lstStyle/>
                    <a:p>
                      <a:r>
                        <a:rPr lang="zh-CN" altLang="en-US" sz="1700" dirty="0" smtClean="0"/>
                        <a:t>公司</a:t>
                      </a:r>
                      <a:endParaRPr lang="zh-CN" altLang="en-US" sz="1700" dirty="0">
                        <a:solidFill>
                          <a:schemeClr val="tx2"/>
                        </a:solidFill>
                      </a:endParaRPr>
                    </a:p>
                  </a:txBody>
                  <a:tcPr marL="86371" marR="86371" marT="43186" marB="43186"/>
                </a:tc>
                <a:tc>
                  <a:txBody>
                    <a:bodyPr/>
                    <a:lstStyle/>
                    <a:p>
                      <a:r>
                        <a:rPr lang="zh-CN" altLang="en-US" sz="1700" dirty="0" smtClean="0"/>
                        <a:t>产品</a:t>
                      </a:r>
                      <a:endParaRPr lang="zh-CN" altLang="en-US" sz="1700" dirty="0">
                        <a:solidFill>
                          <a:schemeClr val="tx2"/>
                        </a:solidFill>
                      </a:endParaRPr>
                    </a:p>
                  </a:txBody>
                  <a:tcPr marL="86371" marR="86371" marT="43186" marB="43186"/>
                </a:tc>
                <a:tc>
                  <a:txBody>
                    <a:bodyPr/>
                    <a:lstStyle/>
                    <a:p>
                      <a:r>
                        <a:rPr lang="zh-CN" altLang="en-US" sz="1700" dirty="0" smtClean="0"/>
                        <a:t>实现</a:t>
                      </a:r>
                      <a:endParaRPr lang="zh-CN" altLang="en-US" sz="1700" dirty="0">
                        <a:solidFill>
                          <a:schemeClr val="tx2"/>
                        </a:solidFill>
                      </a:endParaRPr>
                    </a:p>
                  </a:txBody>
                  <a:tcPr marL="86371" marR="86371" marT="43186" marB="43186"/>
                </a:tc>
              </a:tr>
              <a:tr h="372194"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IBM</a:t>
                      </a:r>
                      <a:endParaRPr lang="zh-CN" altLang="en-US" sz="1000" dirty="0">
                        <a:solidFill>
                          <a:schemeClr val="tx2"/>
                        </a:solidFill>
                      </a:endParaRPr>
                    </a:p>
                  </a:txBody>
                  <a:tcPr marL="86371" marR="86371" marT="43186" marB="43186"/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altLang="zh-CN" sz="1000" smtClean="0"/>
                        <a:t>IBM Websphere MQ Workflow</a:t>
                      </a: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altLang="zh-CN" sz="1000" smtClean="0"/>
                        <a:t>Websphere Busienss Integration </a:t>
                      </a:r>
                      <a:endParaRPr lang="en-US" altLang="zh-CN" sz="1000" smtClean="0">
                        <a:solidFill>
                          <a:schemeClr val="tx2"/>
                        </a:solidFill>
                      </a:endParaRPr>
                    </a:p>
                  </a:txBody>
                  <a:tcPr marL="86371" marR="86371" marT="43186" marB="43186"/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altLang="zh-CN" sz="1000" smtClean="0"/>
                        <a:t>IF1</a:t>
                      </a: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altLang="zh-CN" sz="1000" smtClean="0"/>
                        <a:t>IF2/4/5</a:t>
                      </a:r>
                      <a:endParaRPr lang="en-US" altLang="zh-CN" sz="1000" smtClean="0">
                        <a:solidFill>
                          <a:schemeClr val="tx2"/>
                        </a:solidFill>
                      </a:endParaRPr>
                    </a:p>
                  </a:txBody>
                  <a:tcPr marL="86371" marR="86371" marT="43186" marB="43186"/>
                </a:tc>
              </a:tr>
              <a:tr h="333067"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Microsoft</a:t>
                      </a:r>
                      <a:endParaRPr lang="zh-CN" altLang="en-US" sz="1000" dirty="0">
                        <a:solidFill>
                          <a:schemeClr val="tx2"/>
                        </a:solidFill>
                      </a:endParaRPr>
                    </a:p>
                  </a:txBody>
                  <a:tcPr marL="86371" marR="86371" marT="43186" marB="43186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/>
                        <a:t>Windows Workflow</a:t>
                      </a:r>
                      <a:r>
                        <a:rPr lang="en-US" altLang="zh-CN" sz="1000" baseline="0" smtClean="0"/>
                        <a:t> Fundation</a:t>
                      </a:r>
                      <a:endParaRPr lang="zh-CN" altLang="en-US" sz="1000">
                        <a:solidFill>
                          <a:schemeClr val="tx2"/>
                        </a:solidFill>
                      </a:endParaRPr>
                    </a:p>
                  </a:txBody>
                  <a:tcPr marL="86371" marR="86371" marT="43186" marB="43186"/>
                </a:tc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IF2/3</a:t>
                      </a:r>
                      <a:endParaRPr lang="zh-CN" altLang="en-US" sz="1000" dirty="0">
                        <a:solidFill>
                          <a:schemeClr val="tx2"/>
                        </a:solidFill>
                      </a:endParaRPr>
                    </a:p>
                  </a:txBody>
                  <a:tcPr marL="86371" marR="86371" marT="43186" marB="43186"/>
                </a:tc>
              </a:tr>
              <a:tr h="518414"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TIBCO</a:t>
                      </a:r>
                      <a:br>
                        <a:rPr lang="en-US" altLang="zh-CN" sz="1000" dirty="0" smtClean="0"/>
                      </a:br>
                      <a:r>
                        <a:rPr lang="en-US" altLang="zh-CN" sz="1000" dirty="0" smtClean="0"/>
                        <a:t>Software</a:t>
                      </a:r>
                      <a:r>
                        <a:rPr lang="en-US" altLang="zh-CN" sz="1000" baseline="0" dirty="0" smtClean="0"/>
                        <a:t> Inc.</a:t>
                      </a:r>
                      <a:endParaRPr lang="zh-CN" altLang="en-US" sz="1000" dirty="0">
                        <a:solidFill>
                          <a:schemeClr val="tx2"/>
                        </a:solidFill>
                      </a:endParaRPr>
                    </a:p>
                  </a:txBody>
                  <a:tcPr marL="86371" marR="86371" marT="43186" marB="43186"/>
                </a:tc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TIBCO</a:t>
                      </a:r>
                      <a:r>
                        <a:rPr lang="en-US" altLang="zh-CN" sz="1000" baseline="0" dirty="0" smtClean="0"/>
                        <a:t> </a:t>
                      </a:r>
                      <a:r>
                        <a:rPr lang="en-US" altLang="zh-CN" sz="1000" baseline="0" dirty="0" err="1" smtClean="0"/>
                        <a:t>Staffware</a:t>
                      </a:r>
                      <a:r>
                        <a:rPr lang="en-US" altLang="zh-CN" sz="1000" baseline="0" dirty="0" smtClean="0"/>
                        <a:t> Process Suite</a:t>
                      </a:r>
                    </a:p>
                    <a:p>
                      <a:r>
                        <a:rPr lang="en-US" altLang="zh-CN" sz="1000" baseline="0" dirty="0" smtClean="0"/>
                        <a:t>TIBCO </a:t>
                      </a:r>
                      <a:r>
                        <a:rPr lang="en-US" altLang="zh-CN" sz="1000" baseline="0" dirty="0" err="1" smtClean="0"/>
                        <a:t>iProcess</a:t>
                      </a:r>
                      <a:r>
                        <a:rPr lang="en-US" altLang="zh-CN" sz="1000" baseline="0" dirty="0" smtClean="0"/>
                        <a:t> Engine 10.3.0</a:t>
                      </a:r>
                      <a:endParaRPr lang="zh-CN" altLang="en-US" sz="1000" dirty="0">
                        <a:solidFill>
                          <a:schemeClr val="tx2"/>
                        </a:solidFill>
                      </a:endParaRPr>
                    </a:p>
                  </a:txBody>
                  <a:tcPr marL="86371" marR="86371" marT="43186" marB="43186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/>
                        <a:t>IF1/2/3</a:t>
                      </a:r>
                      <a:endParaRPr lang="zh-CN" altLang="en-US" sz="1000">
                        <a:solidFill>
                          <a:schemeClr val="tx2"/>
                        </a:solidFill>
                      </a:endParaRPr>
                    </a:p>
                  </a:txBody>
                  <a:tcPr marL="86371" marR="86371" marT="43186" marB="43186"/>
                </a:tc>
              </a:tr>
              <a:tr h="323455">
                <a:tc>
                  <a:txBody>
                    <a:bodyPr/>
                    <a:lstStyle/>
                    <a:p>
                      <a:r>
                        <a:rPr lang="en-US" altLang="zh-CN" sz="1000" dirty="0" err="1" smtClean="0"/>
                        <a:t>jBOSS</a:t>
                      </a:r>
                      <a:endParaRPr lang="zh-CN" altLang="en-US" sz="1000" dirty="0">
                        <a:solidFill>
                          <a:schemeClr val="tx2"/>
                        </a:solidFill>
                      </a:endParaRPr>
                    </a:p>
                  </a:txBody>
                  <a:tcPr marL="86371" marR="86371" marT="43186" marB="43186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/>
                        <a:t>jBPM</a:t>
                      </a:r>
                      <a:endParaRPr lang="zh-CN" altLang="en-US" sz="1000">
                        <a:solidFill>
                          <a:schemeClr val="tx2"/>
                        </a:solidFill>
                      </a:endParaRPr>
                    </a:p>
                  </a:txBody>
                  <a:tcPr marL="86371" marR="86371" marT="43186" marB="43186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/>
                        <a:t>IF1/2/3</a:t>
                      </a:r>
                      <a:endParaRPr lang="zh-CN" altLang="en-US" sz="1000">
                        <a:solidFill>
                          <a:schemeClr val="tx2"/>
                        </a:solidFill>
                      </a:endParaRPr>
                    </a:p>
                  </a:txBody>
                  <a:tcPr marL="86371" marR="86371" marT="43186" marB="43186"/>
                </a:tc>
              </a:tr>
              <a:tr h="372194"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Amazon</a:t>
                      </a:r>
                      <a:endParaRPr lang="zh-CN" altLang="en-US" sz="1000" dirty="0">
                        <a:solidFill>
                          <a:schemeClr val="tx2"/>
                        </a:solidFill>
                      </a:endParaRPr>
                    </a:p>
                  </a:txBody>
                  <a:tcPr marL="86371" marR="86371" marT="43186" marB="43186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/>
                        <a:t>Simple</a:t>
                      </a:r>
                      <a:r>
                        <a:rPr lang="en-US" altLang="zh-CN" sz="1000" baseline="0" smtClean="0"/>
                        <a:t> Workflow Service</a:t>
                      </a:r>
                      <a:endParaRPr lang="zh-CN" altLang="en-US" sz="1000">
                        <a:solidFill>
                          <a:schemeClr val="tx2"/>
                        </a:solidFill>
                      </a:endParaRPr>
                    </a:p>
                  </a:txBody>
                  <a:tcPr marL="86371" marR="86371" marT="43186" marB="43186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/>
                        <a:t>IF1 </a:t>
                      </a:r>
                      <a:r>
                        <a:rPr lang="zh-CN" altLang="en-US" sz="1000" smtClean="0"/>
                        <a:t>需编程实现</a:t>
                      </a:r>
                      <a:r>
                        <a:rPr lang="en-US" altLang="zh-CN" sz="1000" smtClean="0"/>
                        <a:t/>
                      </a:r>
                      <a:br>
                        <a:rPr lang="en-US" altLang="zh-CN" sz="1000" smtClean="0"/>
                      </a:br>
                      <a:r>
                        <a:rPr lang="en-US" altLang="zh-CN" sz="1000" smtClean="0"/>
                        <a:t>IF2/3</a:t>
                      </a:r>
                      <a:endParaRPr lang="zh-CN" altLang="en-US" sz="1000">
                        <a:solidFill>
                          <a:schemeClr val="tx2"/>
                        </a:solidFill>
                      </a:endParaRPr>
                    </a:p>
                  </a:txBody>
                  <a:tcPr marL="86371" marR="86371" marT="43186" marB="43186"/>
                </a:tc>
              </a:tr>
              <a:tr h="372194"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MWF</a:t>
                      </a:r>
                      <a:endParaRPr lang="zh-CN" altLang="en-US" sz="1000" dirty="0">
                        <a:solidFill>
                          <a:schemeClr val="tx2"/>
                        </a:solidFill>
                      </a:endParaRPr>
                    </a:p>
                  </a:txBody>
                  <a:tcPr marL="86371" marR="86371" marT="43186" marB="43186"/>
                </a:tc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MWF Cloud</a:t>
                      </a:r>
                      <a:r>
                        <a:rPr lang="en-US" altLang="zh-CN" sz="1000" baseline="0" dirty="0" smtClean="0"/>
                        <a:t> Workflow Service</a:t>
                      </a:r>
                      <a:endParaRPr lang="zh-CN" altLang="en-US" sz="1000" dirty="0">
                        <a:solidFill>
                          <a:schemeClr val="tx2"/>
                        </a:solidFill>
                      </a:endParaRPr>
                    </a:p>
                  </a:txBody>
                  <a:tcPr marL="86371" marR="86371" marT="43186" marB="43186"/>
                </a:tc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IF1/2/3/5</a:t>
                      </a:r>
                    </a:p>
                    <a:p>
                      <a:r>
                        <a:rPr lang="en-US" altLang="zh-CN" sz="1000" dirty="0" smtClean="0"/>
                        <a:t>IF4(import/export)</a:t>
                      </a:r>
                      <a:endParaRPr lang="zh-CN" altLang="en-US" sz="1000" dirty="0">
                        <a:solidFill>
                          <a:schemeClr val="tx2"/>
                        </a:solidFill>
                      </a:endParaRPr>
                    </a:p>
                  </a:txBody>
                  <a:tcPr marL="86371" marR="86371" marT="43186" marB="43186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MWF</a:t>
            </a:r>
            <a:r>
              <a:rPr lang="zh-CN" altLang="en-US" dirty="0" smtClean="0"/>
              <a:t>的开发者界面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8152" y="4244616"/>
            <a:ext cx="3613522" cy="1496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611560" y="1340768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 smtClean="0"/>
              <a:t>开发者控制台</a:t>
            </a:r>
            <a:endParaRPr lang="zh-CN" alt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033728" y="184482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/>
              <a:t>查看在线视频教程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763688" y="214185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/>
              <a:t>设计流程模板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619672" y="243889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/>
              <a:t>测试流程模板</a:t>
            </a:r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403648" y="2735923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/>
              <a:t>管理</a:t>
            </a:r>
            <a:r>
              <a:rPr lang="en-US" altLang="zh-CN" dirty="0" smtClean="0"/>
              <a:t>Actor</a:t>
            </a:r>
            <a:r>
              <a:rPr lang="zh-CN" altLang="en-US" dirty="0" smtClean="0"/>
              <a:t>信息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47664" y="303295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/>
              <a:t>管理组信息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932040" y="1340768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 开发</a:t>
            </a:r>
            <a:r>
              <a:rPr lang="en-US" altLang="zh-CN" sz="2400" b="1" dirty="0" smtClean="0"/>
              <a:t>API</a:t>
            </a:r>
            <a:r>
              <a:rPr lang="zh-CN" altLang="en-US" sz="2400" b="1" dirty="0" smtClean="0"/>
              <a:t>或</a:t>
            </a:r>
            <a:r>
              <a:rPr lang="en-US" altLang="zh-CN" sz="2400" b="1" dirty="0" smtClean="0"/>
              <a:t>SDK</a:t>
            </a:r>
            <a:endParaRPr lang="zh-CN" alt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5220072" y="184482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启动</a:t>
            </a:r>
            <a:r>
              <a:rPr lang="en-US" altLang="zh-CN" dirty="0" smtClean="0"/>
              <a:t>/</a:t>
            </a:r>
            <a:r>
              <a:rPr lang="zh-CN" altLang="en-US" dirty="0" smtClean="0"/>
              <a:t>中止</a:t>
            </a:r>
            <a:r>
              <a:rPr lang="en-US" altLang="zh-CN" dirty="0" smtClean="0"/>
              <a:t>/</a:t>
            </a:r>
            <a:r>
              <a:rPr lang="zh-CN" altLang="en-US" dirty="0" smtClean="0"/>
              <a:t>挂起</a:t>
            </a:r>
            <a:r>
              <a:rPr lang="en-US" altLang="zh-CN" dirty="0" smtClean="0"/>
              <a:t>/</a:t>
            </a:r>
            <a:r>
              <a:rPr lang="zh-CN" altLang="en-US" dirty="0" smtClean="0"/>
              <a:t>恢复流程</a:t>
            </a:r>
            <a:endParaRPr lang="zh-CN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08104" y="2141857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获取工作列表，工作项</a:t>
            </a:r>
            <a:endParaRPr lang="zh-CN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652120" y="243889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显示工作页面</a:t>
            </a:r>
            <a:endParaRPr lang="zh-CN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796136" y="2735923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完成</a:t>
            </a:r>
            <a:r>
              <a:rPr lang="en-US" altLang="zh-CN" dirty="0" smtClean="0"/>
              <a:t>/</a:t>
            </a:r>
            <a:r>
              <a:rPr lang="zh-CN" altLang="en-US" dirty="0" smtClean="0"/>
              <a:t>委托工作任务</a:t>
            </a:r>
            <a:endParaRPr lang="zh-CN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652120" y="3329989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获取流程状态信息</a:t>
            </a:r>
            <a:endParaRPr lang="zh-CN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436096" y="362702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管理流程状态</a:t>
            </a:r>
            <a:endParaRPr lang="zh-CN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619672" y="332998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/>
              <a:t>管理流程模板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1619672" y="3627022"/>
            <a:ext cx="1835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 smtClean="0"/>
              <a:t>管理流程实例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2267744" y="3924055"/>
            <a:ext cx="1475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 smtClean="0"/>
              <a:t>管理表单</a:t>
            </a:r>
            <a:endParaRPr lang="zh-CN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652120" y="303295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读取写入流程上下文</a:t>
            </a:r>
            <a:endParaRPr lang="zh-CN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076056" y="3924055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管理</a:t>
            </a:r>
            <a:r>
              <a:rPr lang="en-US" altLang="zh-CN" dirty="0" smtClean="0"/>
              <a:t>Actor/</a:t>
            </a:r>
            <a:r>
              <a:rPr lang="zh-CN" altLang="en-US" dirty="0" smtClean="0"/>
              <a:t>组</a:t>
            </a:r>
            <a:r>
              <a:rPr lang="en-US" altLang="zh-CN" dirty="0" smtClean="0"/>
              <a:t>/</a:t>
            </a:r>
            <a:r>
              <a:rPr lang="zh-CN" altLang="en-US" dirty="0" smtClean="0"/>
              <a:t>表单</a:t>
            </a:r>
            <a:r>
              <a:rPr lang="en-US" altLang="zh-CN" dirty="0" smtClean="0"/>
              <a:t>/</a:t>
            </a:r>
            <a:r>
              <a:rPr lang="zh-CN" altLang="en-US" dirty="0" smtClean="0"/>
              <a:t>模板</a:t>
            </a:r>
            <a:endParaRPr lang="zh-CN" altLang="en-US" dirty="0"/>
          </a:p>
        </p:txBody>
      </p:sp>
      <p:cxnSp>
        <p:nvCxnSpPr>
          <p:cNvPr id="44" name="直接连接符 43"/>
          <p:cNvCxnSpPr/>
          <p:nvPr/>
        </p:nvCxnSpPr>
        <p:spPr>
          <a:xfrm flipH="1">
            <a:off x="683568" y="1813760"/>
            <a:ext cx="35283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4873680" y="1813760"/>
            <a:ext cx="35283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nhaltsplatzhalter 5" descr="come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7380" y="2636912"/>
            <a:ext cx="828092" cy="82809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nhaltsplatzhalter 5" descr="come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47380" y="2636912"/>
            <a:ext cx="828092" cy="828092"/>
          </a:xfrm>
          <a:prstGeom prst="rect">
            <a:avLst/>
          </a:prstGeom>
        </p:spPr>
      </p:pic>
      <p:sp>
        <p:nvSpPr>
          <p:cNvPr id="65" name="圆角矩形 64"/>
          <p:cNvSpPr/>
          <p:nvPr/>
        </p:nvSpPr>
        <p:spPr>
          <a:xfrm>
            <a:off x="5652120" y="2565400"/>
            <a:ext cx="3024336" cy="2447925"/>
          </a:xfrm>
          <a:prstGeom prst="roundRect">
            <a:avLst>
              <a:gd name="adj" fmla="val 3438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dirty="0" smtClean="0"/>
              <a:t>已有中小企业应用</a:t>
            </a:r>
            <a:endParaRPr lang="zh-CN" altLang="en-US" dirty="0"/>
          </a:p>
        </p:txBody>
      </p:sp>
      <p:sp>
        <p:nvSpPr>
          <p:cNvPr id="64" name="圆角矩形 63"/>
          <p:cNvSpPr/>
          <p:nvPr/>
        </p:nvSpPr>
        <p:spPr>
          <a:xfrm>
            <a:off x="5652120" y="1412875"/>
            <a:ext cx="3024336" cy="1152029"/>
          </a:xfrm>
          <a:prstGeom prst="roundRect">
            <a:avLst>
              <a:gd name="adj" fmla="val 3438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MWF</a:t>
            </a:r>
            <a:r>
              <a:rPr lang="zh-CN" altLang="en-US" dirty="0" smtClean="0"/>
              <a:t>的开发者界面：开发过程</a:t>
            </a:r>
            <a:endParaRPr lang="zh-CN" altLang="en-US" dirty="0"/>
          </a:p>
        </p:txBody>
      </p:sp>
      <p:pic>
        <p:nvPicPr>
          <p:cNvPr id="43" name="Inhaltsplatzhalter 5" descr="come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8144" y="1844824"/>
            <a:ext cx="357188" cy="357188"/>
          </a:xfrm>
          <a:prstGeom prst="rect">
            <a:avLst/>
          </a:prstGeom>
        </p:spPr>
      </p:pic>
      <p:pic>
        <p:nvPicPr>
          <p:cNvPr id="46" name="Inhaltsplatzhalter 5" descr="comen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8144" y="2191144"/>
            <a:ext cx="357188" cy="357188"/>
          </a:xfrm>
          <a:prstGeom prst="rect">
            <a:avLst/>
          </a:prstGeom>
        </p:spPr>
      </p:pic>
      <p:pic>
        <p:nvPicPr>
          <p:cNvPr id="48" name="Inhaltsplatzhalter 5" descr="comen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68144" y="1500208"/>
            <a:ext cx="357188" cy="357188"/>
          </a:xfrm>
          <a:prstGeom prst="rect">
            <a:avLst/>
          </a:prstGeom>
        </p:spPr>
      </p:pic>
      <p:pic>
        <p:nvPicPr>
          <p:cNvPr id="51" name="Inhaltsplatzhalter 5" descr="comen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8144" y="3661096"/>
            <a:ext cx="357188" cy="357188"/>
          </a:xfrm>
          <a:prstGeom prst="rect">
            <a:avLst/>
          </a:prstGeom>
        </p:spPr>
      </p:pic>
      <p:pic>
        <p:nvPicPr>
          <p:cNvPr id="52" name="Inhaltsplatzhalter 5" descr="comen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68144" y="4029172"/>
            <a:ext cx="357188" cy="357188"/>
          </a:xfrm>
          <a:prstGeom prst="rect">
            <a:avLst/>
          </a:prstGeom>
        </p:spPr>
      </p:pic>
      <p:pic>
        <p:nvPicPr>
          <p:cNvPr id="53" name="Inhaltsplatzhalter 5" descr="coment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68144" y="2924944"/>
            <a:ext cx="357188" cy="357188"/>
          </a:xfrm>
          <a:prstGeom prst="rect">
            <a:avLst/>
          </a:prstGeom>
        </p:spPr>
      </p:pic>
      <p:pic>
        <p:nvPicPr>
          <p:cNvPr id="54" name="Inhaltsplatzhalter 5" descr="coment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68144" y="3293020"/>
            <a:ext cx="357188" cy="357188"/>
          </a:xfrm>
          <a:prstGeom prst="rect">
            <a:avLst/>
          </a:prstGeom>
        </p:spPr>
      </p:pic>
      <p:pic>
        <p:nvPicPr>
          <p:cNvPr id="55" name="Inhaltsplatzhalter 5" descr="coment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68144" y="4397249"/>
            <a:ext cx="357188" cy="35718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300192" y="2924944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ERP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300192" y="330070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CRM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300192" y="3676456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SCM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300192" y="44279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营销管理系统</a:t>
            </a:r>
            <a:endParaRPr lang="zh-CN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300192" y="40522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内部管理系统</a:t>
            </a:r>
            <a:endParaRPr lang="zh-CN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372200" y="150020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开发互联网应用</a:t>
            </a:r>
            <a:endParaRPr lang="zh-CN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372200" y="186024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开发移动互联网应用</a:t>
            </a:r>
            <a:endParaRPr lang="zh-CN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372200" y="219284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开发企业桌面应用</a:t>
            </a:r>
            <a:endParaRPr lang="zh-CN" altLang="en-US" dirty="0"/>
          </a:p>
        </p:txBody>
      </p:sp>
      <p:sp>
        <p:nvSpPr>
          <p:cNvPr id="66" name="圆角矩形 65"/>
          <p:cNvSpPr/>
          <p:nvPr/>
        </p:nvSpPr>
        <p:spPr>
          <a:xfrm>
            <a:off x="611188" y="1412875"/>
            <a:ext cx="2520652" cy="3600450"/>
          </a:xfrm>
          <a:prstGeom prst="roundRect">
            <a:avLst>
              <a:gd name="adj" fmla="val 2144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圆角矩形 66"/>
          <p:cNvSpPr/>
          <p:nvPr/>
        </p:nvSpPr>
        <p:spPr>
          <a:xfrm>
            <a:off x="611188" y="1412875"/>
            <a:ext cx="2520652" cy="1143645"/>
          </a:xfrm>
          <a:prstGeom prst="roundRect">
            <a:avLst>
              <a:gd name="adj" fmla="val 2144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b="1" dirty="0" smtClean="0"/>
              <a:t>控制台</a:t>
            </a:r>
            <a:endParaRPr lang="zh-CN" altLang="en-US" b="1" dirty="0"/>
          </a:p>
        </p:txBody>
      </p:sp>
      <p:cxnSp>
        <p:nvCxnSpPr>
          <p:cNvPr id="69" name="形状 68"/>
          <p:cNvCxnSpPr>
            <a:stCxn id="67" idx="3"/>
            <a:endCxn id="85" idx="0"/>
          </p:cNvCxnSpPr>
          <p:nvPr/>
        </p:nvCxnSpPr>
        <p:spPr>
          <a:xfrm>
            <a:off x="3131840" y="1984698"/>
            <a:ext cx="1260140" cy="6674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圆角矩形 69"/>
          <p:cNvSpPr/>
          <p:nvPr/>
        </p:nvSpPr>
        <p:spPr>
          <a:xfrm>
            <a:off x="827584" y="1844824"/>
            <a:ext cx="864096" cy="576064"/>
          </a:xfrm>
          <a:prstGeom prst="roundRect">
            <a:avLst>
              <a:gd name="adj" fmla="val 2144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模板设计</a:t>
            </a:r>
            <a:endParaRPr lang="zh-CN" altLang="en-US" dirty="0"/>
          </a:p>
        </p:txBody>
      </p:sp>
      <p:sp>
        <p:nvSpPr>
          <p:cNvPr id="71" name="圆角矩形 70"/>
          <p:cNvSpPr/>
          <p:nvPr/>
        </p:nvSpPr>
        <p:spPr>
          <a:xfrm>
            <a:off x="2051720" y="1844824"/>
            <a:ext cx="864096" cy="576064"/>
          </a:xfrm>
          <a:prstGeom prst="roundRect">
            <a:avLst>
              <a:gd name="adj" fmla="val 2144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流程监控</a:t>
            </a:r>
            <a:endParaRPr lang="zh-CN" altLang="en-US" dirty="0"/>
          </a:p>
        </p:txBody>
      </p:sp>
      <p:sp>
        <p:nvSpPr>
          <p:cNvPr id="72" name="圆角矩形 71"/>
          <p:cNvSpPr/>
          <p:nvPr/>
        </p:nvSpPr>
        <p:spPr>
          <a:xfrm>
            <a:off x="611188" y="2564904"/>
            <a:ext cx="2520652" cy="2448421"/>
          </a:xfrm>
          <a:prstGeom prst="roundRect">
            <a:avLst>
              <a:gd name="adj" fmla="val 2144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 smtClean="0"/>
              <a:t>API</a:t>
            </a:r>
            <a:endParaRPr lang="zh-CN" altLang="en-US" b="1" dirty="0"/>
          </a:p>
        </p:txBody>
      </p:sp>
      <p:sp>
        <p:nvSpPr>
          <p:cNvPr id="73" name="圆角矩形 72"/>
          <p:cNvSpPr/>
          <p:nvPr/>
        </p:nvSpPr>
        <p:spPr>
          <a:xfrm>
            <a:off x="827584" y="2924944"/>
            <a:ext cx="2088232" cy="432048"/>
          </a:xfrm>
          <a:prstGeom prst="roundRect">
            <a:avLst>
              <a:gd name="adj" fmla="val 2144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启动流程</a:t>
            </a:r>
            <a:endParaRPr lang="zh-CN" altLang="en-US" dirty="0"/>
          </a:p>
        </p:txBody>
      </p:sp>
      <p:sp>
        <p:nvSpPr>
          <p:cNvPr id="74" name="圆角矩形 73"/>
          <p:cNvSpPr/>
          <p:nvPr/>
        </p:nvSpPr>
        <p:spPr>
          <a:xfrm>
            <a:off x="827584" y="3356992"/>
            <a:ext cx="2088232" cy="432048"/>
          </a:xfrm>
          <a:prstGeom prst="roundRect">
            <a:avLst>
              <a:gd name="adj" fmla="val 2144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取工作列表</a:t>
            </a:r>
            <a:endParaRPr lang="zh-CN" altLang="en-US" dirty="0"/>
          </a:p>
        </p:txBody>
      </p:sp>
      <p:sp>
        <p:nvSpPr>
          <p:cNvPr id="75" name="圆角矩形 74"/>
          <p:cNvSpPr/>
          <p:nvPr/>
        </p:nvSpPr>
        <p:spPr>
          <a:xfrm>
            <a:off x="827584" y="3789040"/>
            <a:ext cx="2088232" cy="432048"/>
          </a:xfrm>
          <a:prstGeom prst="roundRect">
            <a:avLst>
              <a:gd name="adj" fmla="val 2144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完成工作</a:t>
            </a:r>
            <a:endParaRPr lang="zh-CN" altLang="en-US" dirty="0"/>
          </a:p>
        </p:txBody>
      </p:sp>
      <p:sp>
        <p:nvSpPr>
          <p:cNvPr id="76" name="圆角矩形 75"/>
          <p:cNvSpPr/>
          <p:nvPr/>
        </p:nvSpPr>
        <p:spPr>
          <a:xfrm>
            <a:off x="827584" y="4221088"/>
            <a:ext cx="2088232" cy="432048"/>
          </a:xfrm>
          <a:prstGeom prst="roundRect">
            <a:avLst>
              <a:gd name="adj" fmla="val 2144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管理流程</a:t>
            </a:r>
            <a:endParaRPr lang="zh-CN" altLang="en-US" dirty="0"/>
          </a:p>
        </p:txBody>
      </p:sp>
      <p:cxnSp>
        <p:nvCxnSpPr>
          <p:cNvPr id="78" name="形状 77"/>
          <p:cNvCxnSpPr>
            <a:stCxn id="72" idx="3"/>
            <a:endCxn id="87" idx="2"/>
          </p:cNvCxnSpPr>
          <p:nvPr/>
        </p:nvCxnSpPr>
        <p:spPr>
          <a:xfrm flipV="1">
            <a:off x="3131840" y="3402516"/>
            <a:ext cx="1260140" cy="3865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491880" y="19888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管理</a:t>
            </a:r>
            <a:endParaRPr lang="zh-CN" alt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419872" y="34197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调用</a:t>
            </a:r>
            <a:endParaRPr lang="zh-CN" altLang="en-US" dirty="0"/>
          </a:p>
        </p:txBody>
      </p:sp>
      <p:sp>
        <p:nvSpPr>
          <p:cNvPr id="85" name="矩形 84"/>
          <p:cNvSpPr/>
          <p:nvPr/>
        </p:nvSpPr>
        <p:spPr>
          <a:xfrm>
            <a:off x="4283968" y="2652152"/>
            <a:ext cx="21602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4644008" y="2652152"/>
            <a:ext cx="21602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4283968" y="3186492"/>
            <a:ext cx="21602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4644008" y="3186492"/>
            <a:ext cx="21602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2" name="形状 91"/>
          <p:cNvCxnSpPr>
            <a:stCxn id="86" idx="0"/>
            <a:endCxn id="64" idx="1"/>
          </p:cNvCxnSpPr>
          <p:nvPr/>
        </p:nvCxnSpPr>
        <p:spPr>
          <a:xfrm rot="5400000" flipH="1" flipV="1">
            <a:off x="4870439" y="1870471"/>
            <a:ext cx="663262" cy="9001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形状 93"/>
          <p:cNvCxnSpPr>
            <a:stCxn id="88" idx="2"/>
            <a:endCxn id="65" idx="1"/>
          </p:cNvCxnSpPr>
          <p:nvPr/>
        </p:nvCxnSpPr>
        <p:spPr>
          <a:xfrm rot="16200000" flipH="1">
            <a:off x="5008647" y="3145889"/>
            <a:ext cx="386847" cy="9001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789269" y="19888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开发</a:t>
            </a:r>
            <a:endParaRPr lang="zh-CN" alt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4789269" y="35010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集成</a:t>
            </a:r>
            <a:endParaRPr lang="zh-CN" alt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1475656" y="52292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流程云</a:t>
            </a:r>
            <a:endParaRPr lang="zh-CN" alt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6588224" y="52292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最终用户</a:t>
            </a:r>
            <a:endParaRPr lang="zh-CN" alt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4133418" y="52292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开发商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MWF</a:t>
            </a:r>
            <a:r>
              <a:rPr lang="zh-CN" altLang="en-US" dirty="0" smtClean="0"/>
              <a:t>流程云服务的特点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使用</a:t>
            </a:r>
            <a:r>
              <a:rPr lang="en-US" altLang="zh-CN" b="1" dirty="0" smtClean="0"/>
              <a:t>MWF</a:t>
            </a:r>
            <a:r>
              <a:rPr lang="zh-CN" altLang="en-US" b="1" dirty="0" smtClean="0"/>
              <a:t>服务来替换复杂的工作流定制开发方案或者流程自动化软件，开发者</a:t>
            </a:r>
            <a:r>
              <a:rPr lang="zh-CN" altLang="en-US" b="1" u="sng" dirty="0" smtClean="0"/>
              <a:t>无须自行管理流程自动化软硬件基础设施</a:t>
            </a:r>
            <a:r>
              <a:rPr lang="zh-CN" altLang="en-US" b="1" dirty="0" smtClean="0"/>
              <a:t>，免去运维压力和烦恼，从而可以将</a:t>
            </a:r>
            <a:r>
              <a:rPr lang="zh-CN" altLang="en-US" b="1" u="sng" dirty="0" smtClean="0"/>
              <a:t>主要精力放在开发自身应用的独特功能上</a:t>
            </a:r>
            <a:endParaRPr lang="de-DE" b="1" u="sng" dirty="0"/>
          </a:p>
        </p:txBody>
      </p:sp>
      <p:sp>
        <p:nvSpPr>
          <p:cNvPr id="11" name="Inhaltsplatzhalter 10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zh-CN" altLang="en-US" b="1" dirty="0" smtClean="0"/>
              <a:t>当应用中需要使用更多的流程，或者流程中的复杂度提升时，开发者</a:t>
            </a:r>
            <a:r>
              <a:rPr lang="zh-CN" altLang="en-US" b="1" u="sng" dirty="0" smtClean="0"/>
              <a:t>无须进行任何手工干预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MWF</a:t>
            </a:r>
            <a:r>
              <a:rPr lang="zh-CN" altLang="en-US" b="1" dirty="0" smtClean="0"/>
              <a:t>会自动伸缩调整</a:t>
            </a:r>
            <a:endParaRPr lang="en-US" altLang="zh-CN" b="1" dirty="0" smtClean="0"/>
          </a:p>
          <a:p>
            <a:pPr>
              <a:buFont typeface="Arial" pitchFamily="34" charset="0"/>
              <a:buChar char="•"/>
            </a:pPr>
            <a:r>
              <a:rPr lang="zh-CN" altLang="en-US" b="1" dirty="0" smtClean="0"/>
              <a:t>相比之下，使用传统的流程自动化软件，则需要人工增加资源，如数据库存储空间等</a:t>
            </a:r>
            <a:endParaRPr lang="de-DE" b="1" dirty="0" smtClean="0"/>
          </a:p>
          <a:p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zh-CN" altLang="en-US" b="1" dirty="0" smtClean="0"/>
              <a:t>开发者可以</a:t>
            </a:r>
            <a:r>
              <a:rPr lang="zh-CN" altLang="en-US" b="1" u="sng" dirty="0" smtClean="0"/>
              <a:t>使用任何一种编程语言来编程</a:t>
            </a:r>
            <a:r>
              <a:rPr lang="zh-CN" altLang="en-US" b="1" dirty="0" smtClean="0"/>
              <a:t>，应用即可以运行在云中，也可以运行在企业内部。</a:t>
            </a:r>
            <a:endParaRPr lang="en-US" altLang="zh-CN" b="1" dirty="0" smtClean="0"/>
          </a:p>
          <a:p>
            <a:pPr>
              <a:buFont typeface="Arial" pitchFamily="34" charset="0"/>
              <a:buChar char="•"/>
            </a:pPr>
            <a:r>
              <a:rPr lang="zh-CN" altLang="en-US" b="1" dirty="0" smtClean="0"/>
              <a:t>与传统流程解决方案相比，</a:t>
            </a:r>
            <a:r>
              <a:rPr lang="en-US" altLang="zh-CN" b="1" dirty="0" smtClean="0"/>
              <a:t>WWF</a:t>
            </a:r>
            <a:r>
              <a:rPr lang="zh-CN" altLang="en-US" b="1" dirty="0" smtClean="0"/>
              <a:t>仅支持</a:t>
            </a:r>
            <a:r>
              <a:rPr lang="en-US" altLang="zh-CN" b="1" dirty="0" smtClean="0"/>
              <a:t>Windows</a:t>
            </a:r>
            <a:r>
              <a:rPr lang="zh-CN" altLang="en-US" b="1" dirty="0" smtClean="0"/>
              <a:t>，</a:t>
            </a:r>
            <a:r>
              <a:rPr lang="en-US" altLang="zh-CN" b="1" dirty="0" err="1" smtClean="0"/>
              <a:t>jBPM</a:t>
            </a:r>
            <a:r>
              <a:rPr lang="zh-CN" altLang="en-US" b="1" dirty="0" smtClean="0"/>
              <a:t>仅支持</a:t>
            </a:r>
            <a:r>
              <a:rPr lang="en-US" altLang="zh-CN" b="1" dirty="0" smtClean="0"/>
              <a:t>Java</a:t>
            </a:r>
            <a:r>
              <a:rPr lang="zh-CN" altLang="en-US" b="1" dirty="0" smtClean="0"/>
              <a:t>开发</a:t>
            </a:r>
            <a:endParaRPr lang="en-US" altLang="zh-CN" b="1" dirty="0" smtClean="0"/>
          </a:p>
          <a:p>
            <a:pPr>
              <a:buFont typeface="Arial" pitchFamily="34" charset="0"/>
              <a:buChar char="•"/>
            </a:pPr>
            <a:r>
              <a:rPr lang="zh-CN" altLang="en-US" b="1" dirty="0" smtClean="0"/>
              <a:t>多语言开发意味着可实现</a:t>
            </a:r>
            <a:r>
              <a:rPr lang="zh-CN" altLang="en-US" b="1" u="sng" dirty="0" smtClean="0"/>
              <a:t>跨终端流程应用</a:t>
            </a:r>
            <a:endParaRPr lang="en-US" altLang="zh-CN" b="1" u="sng" dirty="0" smtClean="0"/>
          </a:p>
        </p:txBody>
      </p:sp>
      <p:pic>
        <p:nvPicPr>
          <p:cNvPr id="13" name="Grafik 12" descr="pixbox_shad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2780928"/>
            <a:ext cx="3257550" cy="514350"/>
          </a:xfrm>
          <a:prstGeom prst="rect">
            <a:avLst/>
          </a:prstGeom>
        </p:spPr>
      </p:pic>
      <p:pic>
        <p:nvPicPr>
          <p:cNvPr id="14" name="Grafik 13" descr="pixbox_shad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43225" y="2780928"/>
            <a:ext cx="3257550" cy="514350"/>
          </a:xfrm>
          <a:prstGeom prst="rect">
            <a:avLst/>
          </a:prstGeom>
        </p:spPr>
      </p:pic>
      <p:pic>
        <p:nvPicPr>
          <p:cNvPr id="15" name="Grafik 14" descr="pixbox_shad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4128" y="2780928"/>
            <a:ext cx="3257550" cy="514350"/>
          </a:xfrm>
          <a:prstGeom prst="rect">
            <a:avLst/>
          </a:prstGeom>
        </p:spPr>
      </p:pic>
      <p:pic>
        <p:nvPicPr>
          <p:cNvPr id="22" name="图片占位符 21" descr="simple.png"/>
          <p:cNvPicPr>
            <a:picLocks noGrp="1" noChangeAspect="1"/>
          </p:cNvPicPr>
          <p:nvPr>
            <p:ph type="pic" idx="13"/>
          </p:nvPr>
        </p:nvPicPr>
        <p:blipFill>
          <a:blip r:embed="rId3" cstate="print"/>
          <a:srcRect t="233" b="233"/>
          <a:stretch>
            <a:fillRect/>
          </a:stretch>
        </p:blipFill>
        <p:spPr>
          <a:prstGeom prst="ellipse">
            <a:avLst/>
          </a:prstGeom>
          <a:ln w="63500" cap="rnd">
            <a:solidFill>
              <a:schemeClr val="bg1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图片占位符 25" descr="scalable.png"/>
          <p:cNvPicPr>
            <a:picLocks noGrp="1" noChangeAspect="1"/>
          </p:cNvPicPr>
          <p:nvPr>
            <p:ph type="pic" idx="14"/>
          </p:nvPr>
        </p:nvPicPr>
        <p:blipFill>
          <a:blip r:embed="rId4" cstate="print"/>
          <a:stretch>
            <a:fillRect/>
          </a:stretch>
        </p:blipFill>
        <p:spPr>
          <a:xfrm>
            <a:off x="3389712" y="1628800"/>
            <a:ext cx="2364576" cy="1152128"/>
          </a:xfrm>
          <a:prstGeom prst="ellipse">
            <a:avLst/>
          </a:prstGeom>
          <a:ln w="63500" cap="rnd">
            <a:solidFill>
              <a:schemeClr val="bg1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图片占位符 26" descr="flexible.png"/>
          <p:cNvPicPr>
            <a:picLocks noGrp="1" noChangeAspect="1"/>
          </p:cNvPicPr>
          <p:nvPr>
            <p:ph type="pic" idx="15"/>
          </p:nvPr>
        </p:nvPicPr>
        <p:blipFill>
          <a:blip r:embed="rId5" cstate="print"/>
          <a:stretch>
            <a:fillRect/>
          </a:stretch>
        </p:blipFill>
        <p:spPr>
          <a:xfrm>
            <a:off x="6162020" y="1628800"/>
            <a:ext cx="2364576" cy="1152128"/>
          </a:xfrm>
          <a:prstGeom prst="ellipse">
            <a:avLst/>
          </a:prstGeom>
          <a:ln w="63500" cap="rnd">
            <a:solidFill>
              <a:schemeClr val="bg1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应用场景演示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539552" y="620688"/>
            <a:ext cx="8064896" cy="2304256"/>
          </a:xfrm>
        </p:spPr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MWF</a:t>
            </a:r>
            <a:r>
              <a:rPr lang="zh-CN" altLang="en-US" dirty="0" smtClean="0"/>
              <a:t>应用场景举例演示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188" y="1412875"/>
            <a:ext cx="7633220" cy="7386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/>
              <a:t>办公</a:t>
            </a:r>
            <a:r>
              <a:rPr lang="zh-CN" altLang="en-US" sz="1400" b="1" dirty="0" smtClean="0"/>
              <a:t>协同：一个简单的请假审批流程</a:t>
            </a:r>
            <a:endParaRPr lang="en-US" altLang="zh-CN" sz="1400" b="1" dirty="0" smtClean="0"/>
          </a:p>
          <a:p>
            <a:pPr marL="342900" indent="-342900">
              <a:buAutoNum type="arabicPeriod"/>
            </a:pPr>
            <a:r>
              <a:rPr lang="zh-CN" altLang="en-US" sz="1400" dirty="0" smtClean="0"/>
              <a:t>员工请假，输入请假天数和请假原因，由部门主管审批，如不通过，员工可以重新申请</a:t>
            </a:r>
            <a:endParaRPr lang="en-US" altLang="zh-CN" sz="1400" dirty="0" smtClean="0"/>
          </a:p>
          <a:p>
            <a:pPr marL="342900" indent="-342900">
              <a:buAutoNum type="arabicPeriod"/>
            </a:pPr>
            <a:r>
              <a:rPr lang="zh-CN" altLang="en-US" sz="1400" dirty="0"/>
              <a:t>员工请假</a:t>
            </a:r>
            <a:r>
              <a:rPr lang="zh-CN" altLang="en-US" sz="1400" dirty="0" smtClean="0"/>
              <a:t>，输入</a:t>
            </a:r>
            <a:r>
              <a:rPr lang="zh-CN" altLang="en-US" sz="1400" dirty="0"/>
              <a:t>请假天数和请假原因</a:t>
            </a:r>
            <a:r>
              <a:rPr lang="zh-CN" altLang="en-US" sz="1400" dirty="0" smtClean="0"/>
              <a:t>，由应用程序判断后续路由</a:t>
            </a:r>
            <a:endParaRPr lang="zh-CN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611188" y="2262811"/>
            <a:ext cx="7632847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业务运营：一个代金券申批流程</a:t>
            </a:r>
            <a:endParaRPr lang="en-US" altLang="zh-CN" sz="1400" b="1" dirty="0" smtClean="0"/>
          </a:p>
          <a:p>
            <a:r>
              <a:rPr lang="zh-CN" altLang="en-US" sz="1400" dirty="0" smtClean="0"/>
              <a:t>运营人员填写表单申请代金券，经过一级和二级审批，通过后，交由运营</a:t>
            </a:r>
            <a:r>
              <a:rPr lang="en-US" altLang="zh-CN" sz="1400" dirty="0" smtClean="0"/>
              <a:t>Lead</a:t>
            </a:r>
            <a:r>
              <a:rPr lang="zh-CN" altLang="en-US" sz="1400" dirty="0" smtClean="0"/>
              <a:t>生成代金券，并通知运营总监及申请人</a:t>
            </a:r>
            <a:endParaRPr lang="zh-CN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11188" y="3099637"/>
            <a:ext cx="7632847" cy="11695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应用系统调度：</a:t>
            </a:r>
            <a:r>
              <a:rPr lang="en-US" altLang="zh-CN" sz="1400" b="1" dirty="0" smtClean="0"/>
              <a:t>ECS Auto-Scaling</a:t>
            </a:r>
          </a:p>
          <a:p>
            <a:r>
              <a:rPr lang="en-US" altLang="zh-CN" sz="1400" dirty="0" smtClean="0"/>
              <a:t>Auto-scale</a:t>
            </a:r>
            <a:r>
              <a:rPr lang="zh-CN" altLang="en-US" sz="1400" dirty="0" smtClean="0"/>
              <a:t>监控</a:t>
            </a:r>
            <a:r>
              <a:rPr lang="en-US" altLang="zh-CN" sz="1400" dirty="0" smtClean="0"/>
              <a:t>ECS Server</a:t>
            </a:r>
            <a:r>
              <a:rPr lang="zh-CN" altLang="en-US" sz="1400" dirty="0" smtClean="0"/>
              <a:t>运行状态，如发现服务器资源不足，则启动</a:t>
            </a:r>
            <a:r>
              <a:rPr lang="en-US" altLang="zh-CN" sz="1400" dirty="0" smtClean="0"/>
              <a:t>Auto-Scale</a:t>
            </a:r>
            <a:r>
              <a:rPr lang="zh-CN" altLang="en-US" sz="1400" dirty="0" smtClean="0"/>
              <a:t>流程流程启动后，首先请</a:t>
            </a:r>
            <a:r>
              <a:rPr lang="en-US" altLang="zh-CN" sz="1400" dirty="0" smtClean="0"/>
              <a:t>Approver</a:t>
            </a:r>
            <a:r>
              <a:rPr lang="zh-CN" altLang="en-US" sz="1400" dirty="0" smtClean="0"/>
              <a:t>审批，审批通过后，自动调用</a:t>
            </a:r>
            <a:r>
              <a:rPr lang="en-US" altLang="zh-CN" sz="1400" dirty="0" smtClean="0"/>
              <a:t>ECS </a:t>
            </a:r>
            <a:r>
              <a:rPr lang="en-US" altLang="zh-CN" sz="1400" dirty="0" err="1" smtClean="0"/>
              <a:t>AutoScale</a:t>
            </a:r>
            <a:r>
              <a:rPr lang="zh-CN" altLang="en-US" sz="1400" dirty="0" smtClean="0"/>
              <a:t>处理程序，该程序根据流程引擎传递过来的数据，调用</a:t>
            </a:r>
            <a:r>
              <a:rPr lang="en-US" altLang="zh-CN" sz="1400" dirty="0" smtClean="0"/>
              <a:t>ECS API</a:t>
            </a:r>
            <a:r>
              <a:rPr lang="zh-CN" altLang="en-US" sz="1400" dirty="0" smtClean="0"/>
              <a:t>对资源不足的服务器进行扩充资源，并将结果返回给流程引擎，如失败（如遇资源池不足），自动交由</a:t>
            </a:r>
            <a:r>
              <a:rPr lang="en-US" altLang="zh-CN" sz="1400" dirty="0" smtClean="0"/>
              <a:t>PE</a:t>
            </a:r>
            <a:r>
              <a:rPr lang="zh-CN" altLang="en-US" sz="1400" dirty="0" smtClean="0"/>
              <a:t>手工处理。</a:t>
            </a:r>
            <a:endParaRPr lang="en-US" altLang="zh-CN" sz="1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11188" y="4360796"/>
            <a:ext cx="7632847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 b="1" dirty="0" smtClean="0"/>
              <a:t>ISV</a:t>
            </a:r>
            <a:r>
              <a:rPr lang="zh-CN" altLang="en-US" sz="1400" b="1" dirty="0" smtClean="0"/>
              <a:t>应用：主动营销</a:t>
            </a:r>
            <a:endParaRPr lang="en-US" altLang="zh-CN" sz="1400" b="1" dirty="0" smtClean="0"/>
          </a:p>
          <a:p>
            <a:r>
              <a:rPr lang="zh-CN" altLang="en-US" sz="1400" dirty="0" smtClean="0"/>
              <a:t>模拟一个天猫</a:t>
            </a:r>
            <a:r>
              <a:rPr lang="en-US" altLang="zh-CN" sz="1400" dirty="0" smtClean="0"/>
              <a:t>ISV</a:t>
            </a:r>
            <a:r>
              <a:rPr lang="zh-CN" altLang="en-US" sz="1400" dirty="0" smtClean="0"/>
              <a:t>主动营销应用：挑选买家，选择营销手段，实施，分析结果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="" xmlns:p14="http://schemas.microsoft.com/office/powerpoint/2010/main" val="3414374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演示一：工作协同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188" y="1412875"/>
            <a:ext cx="7705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员工请假，需要输入请假天数和请假原因，由部门主管审批，如不通过，员工可以重新申请</a:t>
            </a:r>
            <a:endParaRPr lang="en-US" altLang="zh-CN" dirty="0" smtClean="0"/>
          </a:p>
          <a:p>
            <a:r>
              <a:rPr lang="zh-CN" altLang="en-US" b="1" dirty="0" smtClean="0"/>
              <a:t>演示目的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）角色匹配； 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）人工参与路由； 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）面向人的表单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8880"/>
            <a:ext cx="5505450" cy="329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298050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演示二：工作协同</a:t>
            </a:r>
            <a:r>
              <a:rPr lang="en-US" altLang="zh-CN" dirty="0" smtClean="0"/>
              <a:t>-</a:t>
            </a:r>
            <a:r>
              <a:rPr lang="zh-CN" altLang="en-US" dirty="0" smtClean="0"/>
              <a:t>远程调用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188" y="1412875"/>
            <a:ext cx="7561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员工</a:t>
            </a:r>
            <a:r>
              <a:rPr lang="zh-CN" altLang="en-US" dirty="0"/>
              <a:t>请假，需要输入请假天数和请假原因，由应用程序判断后续路由</a:t>
            </a:r>
          </a:p>
          <a:p>
            <a:r>
              <a:rPr lang="zh-CN" altLang="en-US" b="1" dirty="0" smtClean="0"/>
              <a:t>演示目的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）调用远程应用； 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）由应用自动判断路由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60848"/>
            <a:ext cx="4429125" cy="2720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060789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演示三：运营流程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189" y="1412875"/>
            <a:ext cx="7777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运营人员填写表单申请代金券，经过一级和二级审批，通过后，交由运营</a:t>
            </a:r>
            <a:r>
              <a:rPr lang="en-US" altLang="zh-CN" dirty="0" smtClean="0"/>
              <a:t>Lead</a:t>
            </a:r>
            <a:r>
              <a:rPr lang="zh-CN" altLang="en-US" dirty="0" smtClean="0"/>
              <a:t>生成代金券，并通知运营总监及申请人</a:t>
            </a:r>
            <a:endParaRPr lang="en-US" altLang="zh-CN" dirty="0" smtClean="0"/>
          </a:p>
          <a:p>
            <a:r>
              <a:rPr lang="zh-CN" altLang="en-US" b="1" dirty="0" smtClean="0"/>
              <a:t>演示目的：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）表单模板； 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）应用开发便利性；</a:t>
            </a:r>
            <a:endParaRPr lang="zh-CN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91680" y="2636912"/>
            <a:ext cx="5334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298050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1412776"/>
            <a:ext cx="7776864" cy="40318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Blip>
                <a:blip r:embed="rId2"/>
              </a:buBlip>
            </a:pPr>
            <a:r>
              <a:rPr lang="zh-CN" altLang="en-US" sz="3200" dirty="0" smtClean="0">
                <a:hlinkClick r:id="rId3" action="ppaction://hlinksldjump"/>
              </a:rPr>
              <a:t>总体介绍</a:t>
            </a:r>
            <a:endParaRPr lang="en-US" altLang="zh-CN" sz="3200" dirty="0" smtClean="0"/>
          </a:p>
          <a:p>
            <a:pPr>
              <a:buBlip>
                <a:blip r:embed="rId2"/>
              </a:buBlip>
            </a:pPr>
            <a:r>
              <a:rPr lang="zh-CN" altLang="en-US" sz="3200" dirty="0" smtClean="0">
                <a:hlinkClick r:id="rId4" action="ppaction://hlinksldjump"/>
              </a:rPr>
              <a:t>应用场景演示</a:t>
            </a:r>
            <a:endParaRPr lang="en-US" altLang="zh-CN" sz="3200" dirty="0" smtClean="0"/>
          </a:p>
          <a:p>
            <a:pPr>
              <a:buBlip>
                <a:blip r:embed="rId2"/>
              </a:buBlip>
            </a:pPr>
            <a:r>
              <a:rPr lang="zh-CN" altLang="en-US" sz="3200" dirty="0" smtClean="0">
                <a:hlinkClick r:id="rId5" action="ppaction://hlinksldjump"/>
              </a:rPr>
              <a:t>开发者控制台</a:t>
            </a:r>
            <a:endParaRPr lang="en-US" altLang="zh-CN" sz="3200" dirty="0" smtClean="0"/>
          </a:p>
          <a:p>
            <a:pPr>
              <a:buBlip>
                <a:blip r:embed="rId2"/>
              </a:buBlip>
            </a:pPr>
            <a:r>
              <a:rPr lang="zh-CN" altLang="en-US" sz="3200" dirty="0" smtClean="0">
                <a:hlinkClick r:id="rId6" action="ppaction://hlinksldjump"/>
              </a:rPr>
              <a:t>开发者</a:t>
            </a:r>
            <a:r>
              <a:rPr lang="en-US" altLang="zh-CN" sz="3200" dirty="0" smtClean="0">
                <a:hlinkClick r:id="rId6" action="ppaction://hlinksldjump"/>
              </a:rPr>
              <a:t>API</a:t>
            </a:r>
            <a:endParaRPr lang="en-US" altLang="zh-CN" sz="3200" dirty="0" smtClean="0"/>
          </a:p>
          <a:p>
            <a:pPr>
              <a:buBlip>
                <a:blip r:embed="rId2"/>
              </a:buBlip>
            </a:pPr>
            <a:r>
              <a:rPr lang="zh-CN" altLang="en-US" sz="3200" dirty="0" smtClean="0">
                <a:solidFill>
                  <a:schemeClr val="tx2"/>
                </a:solidFill>
                <a:hlinkClick r:id="rId7" action="ppaction://hlinksldjump"/>
              </a:rPr>
              <a:t>流程模板设计</a:t>
            </a:r>
            <a:endParaRPr lang="en-US" altLang="zh-CN" sz="3200" dirty="0" smtClean="0">
              <a:solidFill>
                <a:schemeClr val="tx2"/>
              </a:solidFill>
            </a:endParaRPr>
          </a:p>
          <a:p>
            <a:pPr>
              <a:buBlip>
                <a:blip r:embed="rId2"/>
              </a:buBlip>
            </a:pPr>
            <a:r>
              <a:rPr lang="zh-CN" altLang="en-US" sz="3200" dirty="0" smtClean="0">
                <a:solidFill>
                  <a:schemeClr val="tx2"/>
                </a:solidFill>
                <a:hlinkClick r:id="" action="ppaction://noaction"/>
              </a:rPr>
              <a:t>其它界面</a:t>
            </a:r>
            <a:endParaRPr lang="en-US" altLang="zh-CN" sz="3200" dirty="0" smtClean="0">
              <a:solidFill>
                <a:schemeClr val="tx2"/>
              </a:solidFill>
            </a:endParaRPr>
          </a:p>
          <a:p>
            <a:pPr>
              <a:buBlip>
                <a:blip r:embed="rId2"/>
              </a:buBlip>
            </a:pPr>
            <a:r>
              <a:rPr lang="zh-CN" altLang="en-US" sz="3200" dirty="0" smtClean="0">
                <a:solidFill>
                  <a:schemeClr val="tx2"/>
                </a:solidFill>
                <a:hlinkClick r:id="" action="ppaction://noaction"/>
              </a:rPr>
              <a:t>参考：</a:t>
            </a:r>
            <a:r>
              <a:rPr lang="en-US" altLang="zh-CN" sz="3200" dirty="0" smtClean="0">
                <a:solidFill>
                  <a:schemeClr val="tx2"/>
                </a:solidFill>
                <a:hlinkClick r:id="" action="ppaction://noaction"/>
              </a:rPr>
              <a:t>Amazon SWF</a:t>
            </a:r>
            <a:endParaRPr lang="en-US" altLang="zh-CN" sz="3200" dirty="0" smtClean="0">
              <a:solidFill>
                <a:schemeClr val="tx2"/>
              </a:solidFill>
            </a:endParaRPr>
          </a:p>
          <a:p>
            <a:pPr>
              <a:buBlip>
                <a:blip r:embed="rId2"/>
              </a:buBlip>
            </a:pPr>
            <a:endParaRPr lang="zh-CN" altLang="en-US" sz="3200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299386"/>
            <a:ext cx="4608512" cy="207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9" y="3573017"/>
            <a:ext cx="3055514" cy="1656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演示四</a:t>
            </a:r>
            <a:r>
              <a:rPr lang="en-US" altLang="zh-CN" dirty="0" smtClean="0"/>
              <a:t>:  </a:t>
            </a:r>
            <a:r>
              <a:rPr lang="zh-CN" altLang="en-US" dirty="0" smtClean="0"/>
              <a:t>应用系统调度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1188" y="1412875"/>
            <a:ext cx="8208913" cy="1152029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r>
              <a:rPr lang="en-US" altLang="zh-CN" dirty="0" smtClean="0"/>
              <a:t>Auto-scale</a:t>
            </a:r>
            <a:r>
              <a:rPr lang="zh-CN" altLang="en-US" dirty="0" smtClean="0"/>
              <a:t>监控</a:t>
            </a:r>
            <a:r>
              <a:rPr lang="en-US" altLang="zh-CN" dirty="0" smtClean="0"/>
              <a:t>ECS Server</a:t>
            </a:r>
            <a:r>
              <a:rPr lang="zh-CN" altLang="en-US" dirty="0" smtClean="0"/>
              <a:t>运行状态，如发现服务器资源不足，则启动</a:t>
            </a:r>
            <a:r>
              <a:rPr lang="en-US" altLang="zh-CN" dirty="0" smtClean="0"/>
              <a:t>Auto-Scale</a:t>
            </a:r>
            <a:r>
              <a:rPr lang="zh-CN" altLang="en-US" dirty="0" smtClean="0"/>
              <a:t>流程（带服务器数据）。流程启动后，首先请</a:t>
            </a:r>
            <a:r>
              <a:rPr lang="en-US" altLang="zh-CN" dirty="0" smtClean="0"/>
              <a:t>Approver</a:t>
            </a:r>
            <a:r>
              <a:rPr lang="zh-CN" altLang="en-US" dirty="0" smtClean="0"/>
              <a:t>审批，审批通过后，自动调用</a:t>
            </a:r>
            <a:r>
              <a:rPr lang="en-US" altLang="zh-CN" dirty="0" smtClean="0"/>
              <a:t>ECS </a:t>
            </a:r>
            <a:r>
              <a:rPr lang="en-US" altLang="zh-CN" dirty="0" err="1" smtClean="0"/>
              <a:t>AutoScale</a:t>
            </a:r>
            <a:r>
              <a:rPr lang="zh-CN" altLang="en-US" dirty="0" smtClean="0"/>
              <a:t>处理程序，该程序根据流程引擎传递过来的数据，调用</a:t>
            </a:r>
            <a:r>
              <a:rPr lang="en-US" altLang="zh-CN" dirty="0" smtClean="0"/>
              <a:t>ECS API</a:t>
            </a:r>
            <a:r>
              <a:rPr lang="zh-CN" altLang="en-US" dirty="0" smtClean="0"/>
              <a:t>对资源不足的服务器进行扩充资源，并将结果返回给流程引擎，如失败（如资源池不足），自动交由</a:t>
            </a:r>
            <a:r>
              <a:rPr lang="en-US" altLang="zh-CN" dirty="0" smtClean="0"/>
              <a:t>PE</a:t>
            </a:r>
            <a:r>
              <a:rPr lang="zh-CN" altLang="en-US" dirty="0" smtClean="0"/>
              <a:t>手工处理。</a:t>
            </a:r>
            <a:endParaRPr lang="en-US" altLang="zh-CN" dirty="0" smtClean="0"/>
          </a:p>
        </p:txBody>
      </p:sp>
      <p:sp>
        <p:nvSpPr>
          <p:cNvPr id="136" name="圆角矩形 135"/>
          <p:cNvSpPr/>
          <p:nvPr/>
        </p:nvSpPr>
        <p:spPr>
          <a:xfrm>
            <a:off x="1247677" y="5546035"/>
            <a:ext cx="311943" cy="2592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圆角矩形 145"/>
          <p:cNvSpPr/>
          <p:nvPr/>
        </p:nvSpPr>
        <p:spPr>
          <a:xfrm>
            <a:off x="2639953" y="3429000"/>
            <a:ext cx="311943" cy="2592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圆角矩形 147"/>
          <p:cNvSpPr/>
          <p:nvPr/>
        </p:nvSpPr>
        <p:spPr>
          <a:xfrm>
            <a:off x="4860033" y="4984373"/>
            <a:ext cx="311943" cy="2592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圆角矩形 129"/>
          <p:cNvSpPr/>
          <p:nvPr/>
        </p:nvSpPr>
        <p:spPr>
          <a:xfrm>
            <a:off x="6876257" y="3085943"/>
            <a:ext cx="311943" cy="2592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圆角矩形 130"/>
          <p:cNvSpPr/>
          <p:nvPr/>
        </p:nvSpPr>
        <p:spPr>
          <a:xfrm>
            <a:off x="6881440" y="4668752"/>
            <a:ext cx="311943" cy="2592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TextBox 146"/>
          <p:cNvSpPr txBox="1"/>
          <p:nvPr/>
        </p:nvSpPr>
        <p:spPr>
          <a:xfrm>
            <a:off x="4283968" y="5471646"/>
            <a:ext cx="4032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当流程需要改动时，仅需调整工作流模板，灵活、柔性</a:t>
            </a:r>
            <a:endParaRPr lang="zh-CN" altLang="en-US" sz="1100" dirty="0"/>
          </a:p>
        </p:txBody>
      </p:sp>
      <p:sp>
        <p:nvSpPr>
          <p:cNvPr id="12" name="矩形 11"/>
          <p:cNvSpPr/>
          <p:nvPr/>
        </p:nvSpPr>
        <p:spPr>
          <a:xfrm>
            <a:off x="683568" y="2636912"/>
            <a:ext cx="6462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演示目的： 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）对人的参与和机器参与的混合调度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98050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演示五</a:t>
            </a:r>
            <a:r>
              <a:rPr lang="en-US" altLang="zh-CN" dirty="0" smtClean="0"/>
              <a:t>:  ISV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75284" y="1446064"/>
            <a:ext cx="4896916" cy="83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88" y="2420888"/>
            <a:ext cx="3786187" cy="2962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478495"/>
            <a:ext cx="3979540" cy="265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16216" y="1412875"/>
            <a:ext cx="2154188" cy="560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188" y="1412875"/>
            <a:ext cx="781050" cy="791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2987824" y="1196752"/>
            <a:ext cx="5688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演示目的：聚石塔</a:t>
            </a:r>
            <a:r>
              <a:rPr lang="en-US" altLang="zh-CN" b="1" dirty="0" smtClean="0"/>
              <a:t>ISV</a:t>
            </a:r>
            <a:r>
              <a:rPr lang="zh-CN" altLang="en-US" b="1" dirty="0" smtClean="0"/>
              <a:t>的流程应用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演示五</a:t>
            </a:r>
            <a:r>
              <a:rPr lang="en-US" altLang="zh-CN" dirty="0" smtClean="0"/>
              <a:t>:  ISV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9" y="2478495"/>
            <a:ext cx="6912767" cy="296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75284" y="1446064"/>
            <a:ext cx="4896916" cy="83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16216" y="1412875"/>
            <a:ext cx="2154188" cy="560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188" y="1412875"/>
            <a:ext cx="781050" cy="791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演示五</a:t>
            </a:r>
            <a:r>
              <a:rPr lang="en-US" altLang="zh-CN" dirty="0" smtClean="0"/>
              <a:t>:  ISV</a:t>
            </a:r>
            <a:r>
              <a:rPr lang="zh-CN" altLang="en-US" dirty="0" smtClean="0"/>
              <a:t>应用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1601" y="2564904"/>
            <a:ext cx="7324725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椭圆 6"/>
          <p:cNvSpPr/>
          <p:nvPr/>
        </p:nvSpPr>
        <p:spPr>
          <a:xfrm>
            <a:off x="971600" y="4289425"/>
            <a:ext cx="836116" cy="723900"/>
          </a:xfrm>
          <a:prstGeom prst="ellipse">
            <a:avLst/>
          </a:prstGeom>
          <a:solidFill>
            <a:srgbClr val="FFFF74">
              <a:alpha val="40000"/>
            </a:srgbClr>
          </a:solidFill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435600" y="4289425"/>
            <a:ext cx="836116" cy="723900"/>
          </a:xfrm>
          <a:prstGeom prst="ellipse">
            <a:avLst/>
          </a:prstGeom>
          <a:solidFill>
            <a:srgbClr val="FFFF74">
              <a:alpha val="40000"/>
            </a:srgbClr>
          </a:solidFill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031899" y="2812982"/>
            <a:ext cx="432048" cy="374063"/>
          </a:xfrm>
          <a:prstGeom prst="ellipse">
            <a:avLst/>
          </a:prstGeom>
          <a:solidFill>
            <a:srgbClr val="FFFF74">
              <a:alpha val="40000"/>
            </a:srgbClr>
          </a:solidFill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435600" y="2564904"/>
            <a:ext cx="2959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ISV</a:t>
            </a:r>
            <a:r>
              <a:rPr lang="zh-CN" altLang="en-US" dirty="0" smtClean="0"/>
              <a:t>只须专注于业务组件的开发，流程可灵活组合，柔性调配，满足卖家客户不同的业务需求</a:t>
            </a:r>
            <a:endParaRPr lang="zh-CN" altLang="en-US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88" y="1412875"/>
            <a:ext cx="781050" cy="791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75284" y="1446064"/>
            <a:ext cx="4896916" cy="83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16216" y="1412875"/>
            <a:ext cx="2154188" cy="560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开发者控制台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539552" y="620688"/>
            <a:ext cx="8064896" cy="2304256"/>
          </a:xfrm>
        </p:spPr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开发者控制台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对通用流程管理功能的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封装，方便开发者通过控制台进行流程管理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流程设计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流程监控</a:t>
            </a:r>
            <a:endParaRPr lang="en-US" altLang="zh-CN" dirty="0" smtClean="0"/>
          </a:p>
          <a:p>
            <a:r>
              <a:rPr lang="zh-CN" altLang="en-US" dirty="0" smtClean="0"/>
              <a:t>开发者可以使用</a:t>
            </a:r>
            <a:r>
              <a:rPr lang="en-US" altLang="zh-CN" dirty="0" smtClean="0"/>
              <a:t>API</a:t>
            </a:r>
            <a:r>
              <a:rPr lang="zh-CN" altLang="en-US" dirty="0" smtClean="0"/>
              <a:t>自行实现这些</a:t>
            </a:r>
            <a:r>
              <a:rPr lang="en-US" altLang="zh-CN" dirty="0" smtClean="0"/>
              <a:t>UI</a:t>
            </a:r>
            <a:r>
              <a:rPr lang="zh-CN" altLang="en-US" dirty="0" smtClean="0"/>
              <a:t>封装</a:t>
            </a:r>
            <a:endParaRPr lang="en-US" altLang="zh-CN" dirty="0" smtClean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控制台：模板设计器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443841"/>
            <a:ext cx="4392612" cy="277732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5220072" y="1412776"/>
            <a:ext cx="3096344" cy="377163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Flash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形式，可在任意浏览器中运行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000" noProof="0" dirty="0" smtClean="0"/>
              <a:t>以所见即所得的方式对流程模板进行拖拉设计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dirty="0" smtClean="0"/>
              <a:t>新建模板</a:t>
            </a:r>
            <a:endParaRPr lang="en-US" altLang="zh-CN" sz="2000" dirty="0" smtClean="0"/>
          </a:p>
          <a:p>
            <a:pPr lvl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dirty="0" smtClean="0"/>
              <a:t>保存模板</a:t>
            </a:r>
            <a:endParaRPr lang="en-US" altLang="zh-CN" sz="2000" dirty="0" smtClean="0"/>
          </a:p>
          <a:p>
            <a:pPr lvl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dirty="0" smtClean="0"/>
              <a:t>另存为</a:t>
            </a:r>
            <a:endParaRPr lang="en-US" altLang="zh-CN" sz="2000" dirty="0" smtClean="0"/>
          </a:p>
          <a:p>
            <a:pPr lvl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noProof="0" dirty="0" smtClean="0"/>
              <a:t>修改模板名称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5013176"/>
            <a:ext cx="384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*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API</a:t>
            </a:r>
            <a:r>
              <a:rPr lang="zh-CN" altLang="en-US" dirty="0" smtClean="0"/>
              <a:t>同样可是实现以上全部功能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9" y="1412876"/>
            <a:ext cx="4392859" cy="2789638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控制台：模板设计器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220072" y="1412776"/>
            <a:ext cx="3096344" cy="377163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错误检查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600" dirty="0" smtClean="0"/>
              <a:t>错误用灰色圆圈圈出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5013176"/>
            <a:ext cx="384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*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API</a:t>
            </a:r>
            <a:r>
              <a:rPr lang="zh-CN" altLang="en-US" dirty="0" smtClean="0"/>
              <a:t>同样可是实现以上全部功能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控制台：流程监控器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12776"/>
            <a:ext cx="4392488" cy="2795729"/>
          </a:xfrm>
          <a:prstGeom prst="rect">
            <a:avLst/>
          </a:prstGeom>
          <a:noFill/>
          <a:ln w="9525">
            <a:solidFill>
              <a:schemeClr val="accent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5220072" y="1412776"/>
            <a:ext cx="3096344" cy="32403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b="1" dirty="0" smtClean="0"/>
              <a:t>绿色圆圈</a:t>
            </a:r>
            <a:r>
              <a:rPr lang="zh-CN" altLang="en-US" dirty="0" smtClean="0"/>
              <a:t>表示已完成的工作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绿色路径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表示流程运行路径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b="1" dirty="0" smtClean="0"/>
              <a:t>蓝色圆圈</a:t>
            </a:r>
            <a:r>
              <a:rPr lang="zh-CN" altLang="en-US" dirty="0" smtClean="0"/>
              <a:t>表示已派发未完成的工作（正在进行中的工作）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点击每个节点显示该活动的详细信息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b="1" noProof="0" dirty="0" smtClean="0"/>
              <a:t>上部四个按钮</a:t>
            </a:r>
            <a:r>
              <a:rPr lang="zh-CN" altLang="en-US" noProof="0" dirty="0" smtClean="0"/>
              <a:t>分别用于中止流程，挂起</a:t>
            </a:r>
            <a:r>
              <a:rPr lang="en-US" altLang="zh-CN" noProof="0" dirty="0" smtClean="0"/>
              <a:t>/</a:t>
            </a:r>
            <a:r>
              <a:rPr lang="zh-CN" altLang="en-US" noProof="0" dirty="0" smtClean="0"/>
              <a:t>恢复流程，挂起</a:t>
            </a:r>
            <a:r>
              <a:rPr lang="en-US" altLang="zh-CN" noProof="0" dirty="0" smtClean="0"/>
              <a:t>/</a:t>
            </a:r>
            <a:r>
              <a:rPr lang="zh-CN" altLang="en-US" noProof="0" dirty="0" smtClean="0"/>
              <a:t>恢复当前活动，查看进程信息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5013176"/>
            <a:ext cx="384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*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API</a:t>
            </a:r>
            <a:r>
              <a:rPr lang="zh-CN" altLang="en-US" dirty="0" smtClean="0"/>
              <a:t>同样可是实现以上全部功能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控制台：流程监控器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220072" y="1412776"/>
            <a:ext cx="3096344" cy="32403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1400" dirty="0" smtClean="0"/>
              <a:t>流程监控器切换为编辑模式后，可对流程实例进行编辑，如新增节点、新增路由，如添加的部分在当前节点后面，流程就会执行到这些新增节点；</a:t>
            </a:r>
            <a:endParaRPr lang="en-US" altLang="zh-CN" sz="14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对一个流程实例所作的改变不影响流程实例所使用的流程模板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5013176"/>
            <a:ext cx="384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*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API</a:t>
            </a:r>
            <a:r>
              <a:rPr lang="zh-CN" altLang="en-US" dirty="0" smtClean="0"/>
              <a:t>同样可是实现以上全部功能</a:t>
            </a:r>
            <a:endParaRPr lang="zh-CN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412875"/>
            <a:ext cx="4415440" cy="2808287"/>
          </a:xfrm>
          <a:prstGeom prst="rect">
            <a:avLst/>
          </a:prstGeom>
          <a:noFill/>
          <a:ln w="9525">
            <a:solidFill>
              <a:schemeClr val="accent2">
                <a:lumMod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总体介绍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539552" y="620688"/>
            <a:ext cx="8064896" cy="2304256"/>
          </a:xfrm>
        </p:spPr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控制台：人员信息管理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7" y="1412776"/>
            <a:ext cx="698477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组管理</a:t>
            </a:r>
            <a:endParaRPr lang="en-US" altLang="zh-CN" sz="2800" dirty="0" smtClean="0"/>
          </a:p>
          <a:p>
            <a:r>
              <a:rPr lang="zh-CN" altLang="en-US" dirty="0" smtClean="0"/>
              <a:t>组定义的是角色与用户标识之间的匹配关系</a:t>
            </a:r>
            <a:endParaRPr lang="en-US" altLang="zh-CN" dirty="0" smtClean="0"/>
          </a:p>
          <a:p>
            <a:r>
              <a:rPr lang="zh-CN" altLang="en-US" dirty="0" smtClean="0"/>
              <a:t>不同的组中将角色匹配给不同的用户标识</a:t>
            </a:r>
            <a:endParaRPr lang="en-US" altLang="zh-CN" dirty="0" smtClean="0"/>
          </a:p>
          <a:p>
            <a:r>
              <a:rPr lang="zh-CN" altLang="en-US" dirty="0" smtClean="0"/>
              <a:t>流程启动时，指定组后，</a:t>
            </a:r>
            <a:r>
              <a:rPr lang="en-US" altLang="zh-CN" dirty="0" smtClean="0"/>
              <a:t>MWF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Role-Actor Mapping</a:t>
            </a:r>
            <a:r>
              <a:rPr lang="zh-CN" altLang="en-US" dirty="0" smtClean="0"/>
              <a:t>后分发任务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2800" dirty="0" smtClean="0"/>
              <a:t>用户标识管理</a:t>
            </a:r>
            <a:endParaRPr lang="en-US" altLang="zh-CN" sz="2800" dirty="0" smtClean="0"/>
          </a:p>
          <a:p>
            <a:r>
              <a:rPr lang="zh-CN" altLang="en-US" dirty="0" smtClean="0"/>
              <a:t>开发者账户下导入用户标识，及用户基本信息，如</a:t>
            </a:r>
            <a:r>
              <a:rPr lang="en-US" altLang="zh-CN" dirty="0" smtClean="0"/>
              <a:t>Email</a:t>
            </a:r>
            <a:r>
              <a:rPr lang="zh-CN" altLang="en-US" dirty="0" smtClean="0"/>
              <a:t>用于向用户发送提醒邮件</a:t>
            </a:r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1600" y="4725144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 smtClean="0"/>
              <a:t>*以上功能均可通过</a:t>
            </a:r>
            <a:r>
              <a:rPr lang="en-US" altLang="zh-CN" i="1" dirty="0" smtClean="0"/>
              <a:t>API</a:t>
            </a:r>
            <a:r>
              <a:rPr lang="zh-CN" altLang="en-US" i="1" dirty="0" smtClean="0"/>
              <a:t>完成</a:t>
            </a:r>
            <a:endParaRPr lang="zh-CN" altLang="en-US" i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控制台：表单模板管理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7" y="1412776"/>
            <a:ext cx="69847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表单模板管理</a:t>
            </a:r>
            <a:endParaRPr lang="en-US" altLang="zh-CN" sz="2800" dirty="0" smtClean="0"/>
          </a:p>
          <a:p>
            <a:r>
              <a:rPr lang="zh-CN" altLang="en-US" dirty="0" smtClean="0"/>
              <a:t>上传模板，在线修改模板</a:t>
            </a:r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1600" y="4725144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 smtClean="0"/>
              <a:t>*以上功能均可通过</a:t>
            </a:r>
            <a:r>
              <a:rPr lang="en-US" altLang="zh-CN" i="1" dirty="0" smtClean="0"/>
              <a:t>API</a:t>
            </a:r>
            <a:r>
              <a:rPr lang="zh-CN" altLang="en-US" i="1" dirty="0" smtClean="0"/>
              <a:t>完成</a:t>
            </a:r>
            <a:endParaRPr lang="zh-CN" altLang="en-US" i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控制台：</a:t>
            </a:r>
            <a:r>
              <a:rPr lang="en-US" altLang="zh-CN" dirty="0" err="1" smtClean="0"/>
              <a:t>Testbed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7" y="1412776"/>
            <a:ext cx="727280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用于对流程进行测试，流程运行中的所有错误信息，都会暴露现在测试页面以及流程监控器中</a:t>
            </a:r>
            <a:endParaRPr lang="en-US" altLang="zh-CN" sz="2400" dirty="0" smtClean="0"/>
          </a:p>
          <a:p>
            <a:endParaRPr lang="en-US" altLang="zh-CN" dirty="0" smtClean="0"/>
          </a:p>
          <a:p>
            <a:r>
              <a:rPr lang="zh-CN" altLang="en-US" sz="2000" dirty="0" smtClean="0"/>
              <a:t>开发者设计完流程后，必须充分测试</a:t>
            </a:r>
            <a:endParaRPr lang="en-US" altLang="zh-CN" sz="2000" dirty="0" smtClean="0"/>
          </a:p>
          <a:p>
            <a:pPr lvl="1">
              <a:buBlip>
                <a:blip r:embed="rId2"/>
              </a:buBlip>
            </a:pPr>
            <a:r>
              <a:rPr lang="zh-CN" altLang="en-US" sz="2000" dirty="0" smtClean="0"/>
              <a:t>测试路由设计是否正确</a:t>
            </a:r>
            <a:endParaRPr lang="en-US" altLang="zh-CN" sz="2000" dirty="0" smtClean="0"/>
          </a:p>
          <a:p>
            <a:pPr lvl="1">
              <a:buBlip>
                <a:blip r:embed="rId2"/>
              </a:buBlip>
            </a:pPr>
            <a:r>
              <a:rPr lang="zh-CN" altLang="en-US" sz="2000" dirty="0" smtClean="0"/>
              <a:t>测试用户匹配是否正确</a:t>
            </a:r>
            <a:endParaRPr lang="en-US" altLang="zh-CN" sz="2000" dirty="0" smtClean="0"/>
          </a:p>
          <a:p>
            <a:pPr lvl="1">
              <a:buBlip>
                <a:blip r:embed="rId2"/>
              </a:buBlip>
            </a:pPr>
            <a:r>
              <a:rPr lang="zh-CN" altLang="en-US" sz="2000" dirty="0" smtClean="0"/>
              <a:t>测试</a:t>
            </a:r>
            <a:r>
              <a:rPr lang="en-US" altLang="zh-CN" sz="2000" dirty="0" smtClean="0"/>
              <a:t>JS</a:t>
            </a:r>
            <a:r>
              <a:rPr lang="zh-CN" altLang="en-US" sz="2000" dirty="0" smtClean="0"/>
              <a:t>代码是否如期运行</a:t>
            </a:r>
            <a:endParaRPr lang="en-US" altLang="zh-CN" sz="2000" dirty="0" smtClean="0"/>
          </a:p>
          <a:p>
            <a:pPr lvl="1">
              <a:buBlip>
                <a:blip r:embed="rId2"/>
              </a:buBlip>
            </a:pPr>
            <a:r>
              <a:rPr lang="zh-CN" altLang="en-US" sz="2000" dirty="0" smtClean="0"/>
              <a:t>测试远程</a:t>
            </a:r>
            <a:r>
              <a:rPr lang="en-US" altLang="zh-CN" sz="2000" dirty="0" smtClean="0"/>
              <a:t>WEB</a:t>
            </a:r>
            <a:r>
              <a:rPr lang="zh-CN" altLang="en-US" sz="2000" dirty="0" smtClean="0"/>
              <a:t>服务是否如期运行</a:t>
            </a:r>
            <a:endParaRPr lang="en-US" altLang="zh-CN" sz="2000" dirty="0" smtClean="0"/>
          </a:p>
          <a:p>
            <a:r>
              <a:rPr lang="zh-CN" altLang="en-US" sz="2000" dirty="0" smtClean="0"/>
              <a:t>测试时，建议首先使用缺省组，这样所有工作都会交给开发者自己，在确定路由设计无误后，再使用所需的组来实际测试</a:t>
            </a:r>
            <a:endParaRPr lang="en-US" altLang="zh-CN" sz="2000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	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MWF API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539552" y="620688"/>
            <a:ext cx="8064896" cy="2304256"/>
          </a:xfrm>
        </p:spPr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MWF API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含</a:t>
            </a:r>
            <a:r>
              <a:rPr lang="en-US" altLang="zh-CN" dirty="0" smtClean="0"/>
              <a:t>Restful API</a:t>
            </a:r>
            <a:r>
              <a:rPr lang="zh-CN" altLang="en-US" dirty="0" smtClean="0"/>
              <a:t>和</a:t>
            </a:r>
            <a:r>
              <a:rPr lang="en-US" altLang="zh-CN" dirty="0" smtClean="0"/>
              <a:t>Java, C#, Android</a:t>
            </a:r>
            <a:r>
              <a:rPr lang="zh-CN" altLang="en-US" dirty="0" smtClean="0"/>
              <a:t>等</a:t>
            </a:r>
            <a:r>
              <a:rPr lang="en-US" altLang="zh-CN" dirty="0" smtClean="0"/>
              <a:t>API.</a:t>
            </a:r>
          </a:p>
          <a:p>
            <a:r>
              <a:rPr lang="en-US" altLang="zh-CN" dirty="0" smtClean="0"/>
              <a:t>SDK</a:t>
            </a:r>
            <a:r>
              <a:rPr lang="zh-CN" altLang="en-US" dirty="0" smtClean="0"/>
              <a:t>包中含文档，例子程序</a:t>
            </a:r>
            <a:endParaRPr lang="en-US" altLang="zh-CN" dirty="0" smtClean="0"/>
          </a:p>
          <a:p>
            <a:r>
              <a:rPr lang="en-US" altLang="zh-CN" dirty="0" smtClean="0"/>
              <a:t>MWF API</a:t>
            </a:r>
            <a:r>
              <a:rPr lang="zh-CN" altLang="en-US" dirty="0" smtClean="0"/>
              <a:t>是直接与流程云服务对接的唯一接口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MWF Java API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 smtClean="0"/>
              <a:t>启动工作流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MWF.startWorkflowByName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acsk</a:t>
            </a:r>
            <a:r>
              <a:rPr lang="en-US" altLang="zh-CN" dirty="0" smtClean="0"/>
              <a:t>, “</a:t>
            </a:r>
            <a:r>
              <a:rPr lang="zh-CN" altLang="en-US" dirty="0" smtClean="0"/>
              <a:t>张三</a:t>
            </a:r>
            <a:r>
              <a:rPr lang="en-US" altLang="zh-CN" dirty="0" smtClean="0"/>
              <a:t>”, 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</a:t>
            </a:r>
            <a:r>
              <a:rPr lang="zh-CN" altLang="en-US" dirty="0" smtClean="0"/>
              <a:t>采购流程</a:t>
            </a:r>
            <a:r>
              <a:rPr lang="en-US" altLang="zh-CN" dirty="0" smtClean="0"/>
              <a:t>”,  “</a:t>
            </a:r>
            <a:r>
              <a:rPr lang="zh-CN" altLang="en-US" dirty="0" smtClean="0"/>
              <a:t>采购一组</a:t>
            </a:r>
            <a:r>
              <a:rPr lang="en-US" altLang="zh-CN" dirty="0" smtClean="0"/>
              <a:t>”, “</a:t>
            </a:r>
            <a:r>
              <a:rPr lang="zh-CN" altLang="en-US" dirty="0" smtClean="0"/>
              <a:t>采购</a:t>
            </a:r>
            <a:r>
              <a:rPr lang="en-US" altLang="zh-CN" dirty="0" smtClean="0"/>
              <a:t>-201111011800”);</a:t>
            </a:r>
          </a:p>
          <a:p>
            <a:pPr lvl="2"/>
            <a:r>
              <a:rPr lang="zh-CN" altLang="en-US" dirty="0" smtClean="0"/>
              <a:t>由</a:t>
            </a:r>
            <a:r>
              <a:rPr lang="zh-CN" altLang="en-US" u="sng" dirty="0" smtClean="0"/>
              <a:t>张三</a:t>
            </a:r>
            <a:r>
              <a:rPr lang="zh-CN" altLang="en-US" dirty="0" smtClean="0"/>
              <a:t>启动</a:t>
            </a:r>
            <a:r>
              <a:rPr lang="zh-CN" altLang="en-US" u="sng" dirty="0" smtClean="0"/>
              <a:t>采购流程</a:t>
            </a:r>
            <a:r>
              <a:rPr lang="zh-CN" altLang="en-US" dirty="0" smtClean="0"/>
              <a:t>，并将实例命名为</a:t>
            </a:r>
            <a:r>
              <a:rPr lang="zh-CN" altLang="en-US" u="sng" dirty="0" smtClean="0"/>
              <a:t>采购</a:t>
            </a:r>
            <a:r>
              <a:rPr lang="en-US" altLang="zh-CN" u="sng" dirty="0" smtClean="0"/>
              <a:t>-201111011800</a:t>
            </a:r>
            <a:r>
              <a:rPr lang="zh-CN" altLang="en-US" dirty="0" smtClean="0"/>
              <a:t>，流程相关执行角色在</a:t>
            </a:r>
            <a:r>
              <a:rPr lang="zh-CN" altLang="en-US" u="sng" dirty="0" smtClean="0"/>
              <a:t>采购一组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MWF.startWorkflowByName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acsk</a:t>
            </a:r>
            <a:r>
              <a:rPr lang="en-US" altLang="zh-CN" dirty="0" smtClean="0"/>
              <a:t>, “</a:t>
            </a:r>
            <a:r>
              <a:rPr lang="en-US" altLang="zh-CN" dirty="0" err="1" smtClean="0"/>
              <a:t>ECSMonitor</a:t>
            </a:r>
            <a:r>
              <a:rPr lang="en-US" altLang="zh-CN" dirty="0" smtClean="0"/>
              <a:t>”, “</a:t>
            </a:r>
            <a:r>
              <a:rPr lang="en-US" altLang="zh-CN" dirty="0" err="1" smtClean="0"/>
              <a:t>RigthScale</a:t>
            </a:r>
            <a:r>
              <a:rPr lang="en-US" altLang="zh-CN" dirty="0" smtClean="0"/>
              <a:t>”, “”, “RightScale-2011220301”);</a:t>
            </a:r>
          </a:p>
          <a:p>
            <a:pPr lvl="2"/>
            <a:r>
              <a:rPr lang="zh-CN" altLang="en-US" dirty="0" smtClean="0"/>
              <a:t>由</a:t>
            </a:r>
            <a:r>
              <a:rPr lang="en-US" altLang="zh-CN" u="sng" dirty="0" err="1" smtClean="0"/>
              <a:t>ECSMonitor</a:t>
            </a:r>
            <a:r>
              <a:rPr lang="zh-CN" altLang="en-US" dirty="0" smtClean="0"/>
              <a:t>启动</a:t>
            </a:r>
            <a:r>
              <a:rPr lang="en-US" altLang="zh-CN" u="sng" dirty="0" err="1" smtClean="0"/>
              <a:t>RightScale</a:t>
            </a:r>
            <a:r>
              <a:rPr lang="zh-CN" altLang="en-US" dirty="0" smtClean="0"/>
              <a:t>，并将实例命名为</a:t>
            </a:r>
            <a:r>
              <a:rPr lang="en-US" altLang="zh-CN" u="sng" dirty="0" smtClean="0"/>
              <a:t>RightScale-2011220301</a:t>
            </a:r>
            <a:endParaRPr lang="zh-CN" altLang="en-US" u="sng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MWF Java API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取工作列表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MWF.getWorklist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acsk</a:t>
            </a:r>
            <a:r>
              <a:rPr lang="en-US" altLang="zh-CN" dirty="0" smtClean="0"/>
              <a:t>, “</a:t>
            </a:r>
            <a:r>
              <a:rPr lang="zh-CN" altLang="en-US" dirty="0" smtClean="0"/>
              <a:t>张三</a:t>
            </a:r>
            <a:r>
              <a:rPr lang="en-US" altLang="zh-CN" dirty="0" smtClean="0"/>
              <a:t>”);</a:t>
            </a:r>
          </a:p>
          <a:p>
            <a:pPr lvl="2"/>
            <a:r>
              <a:rPr lang="zh-CN" altLang="en-US" dirty="0" smtClean="0"/>
              <a:t>取</a:t>
            </a:r>
            <a:r>
              <a:rPr lang="zh-CN" altLang="en-US" u="sng" dirty="0" smtClean="0"/>
              <a:t>张三</a:t>
            </a:r>
            <a:r>
              <a:rPr lang="zh-CN" altLang="en-US" dirty="0" smtClean="0"/>
              <a:t>的所有工作项列表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MWF.getWorklist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acsk</a:t>
            </a:r>
            <a:r>
              <a:rPr lang="en-US" altLang="zh-CN" dirty="0" smtClean="0"/>
              <a:t>, “</a:t>
            </a:r>
            <a:r>
              <a:rPr lang="zh-CN" altLang="en-US" dirty="0" smtClean="0"/>
              <a:t>张三</a:t>
            </a:r>
            <a:r>
              <a:rPr lang="en-US" altLang="zh-CN" dirty="0" smtClean="0"/>
              <a:t>”, </a:t>
            </a:r>
            <a:r>
              <a:rPr lang="en-US" altLang="zh-CN" dirty="0" err="1" smtClean="0"/>
              <a:t>prcId</a:t>
            </a:r>
            <a:r>
              <a:rPr lang="en-US" altLang="zh-CN" dirty="0" smtClean="0"/>
              <a:t>);</a:t>
            </a:r>
          </a:p>
          <a:p>
            <a:pPr lvl="2"/>
            <a:r>
              <a:rPr lang="zh-CN" altLang="en-US" dirty="0" smtClean="0"/>
              <a:t>取</a:t>
            </a:r>
            <a:r>
              <a:rPr lang="zh-CN" altLang="en-US" u="sng" dirty="0" smtClean="0"/>
              <a:t>张三</a:t>
            </a:r>
            <a:r>
              <a:rPr lang="zh-CN" altLang="en-US" dirty="0" smtClean="0"/>
              <a:t>在进程实例</a:t>
            </a:r>
            <a:r>
              <a:rPr lang="en-US" altLang="zh-CN" u="sng" dirty="0" err="1" smtClean="0"/>
              <a:t>prcId</a:t>
            </a:r>
            <a:r>
              <a:rPr lang="zh-CN" altLang="en-US" dirty="0" smtClean="0"/>
              <a:t>中的所有工作项列表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MWF Java API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完成一项工作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MWF. </a:t>
            </a:r>
            <a:r>
              <a:rPr lang="en-US" altLang="zh-CN" dirty="0" err="1" smtClean="0"/>
              <a:t>doTask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acsk</a:t>
            </a:r>
            <a:r>
              <a:rPr lang="en-US" altLang="zh-CN" dirty="0" smtClean="0"/>
              <a:t>, “</a:t>
            </a:r>
            <a:r>
              <a:rPr lang="zh-CN" altLang="en-US" dirty="0" smtClean="0"/>
              <a:t>张三</a:t>
            </a:r>
            <a:r>
              <a:rPr lang="en-US" altLang="zh-CN" dirty="0" smtClean="0"/>
              <a:t>”, </a:t>
            </a:r>
            <a:r>
              <a:rPr lang="en-US" altLang="zh-CN" dirty="0" err="1" smtClean="0"/>
              <a:t>prcId</a:t>
            </a:r>
            <a:r>
              <a:rPr lang="en-US" altLang="zh-CN" dirty="0" smtClean="0"/>
              <a:t>,  </a:t>
            </a:r>
            <a:r>
              <a:rPr lang="en-US" altLang="zh-CN" dirty="0" err="1" smtClean="0"/>
              <a:t>nodeId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sessId</a:t>
            </a:r>
            <a:r>
              <a:rPr lang="en-US" altLang="zh-CN" dirty="0" smtClean="0"/>
              <a:t>, "“, </a:t>
            </a:r>
            <a:r>
              <a:rPr lang="en-US" altLang="zh-CN" dirty="0" err="1" smtClean="0"/>
              <a:t>inputKVs</a:t>
            </a:r>
            <a:r>
              <a:rPr lang="en-US" altLang="zh-CN" dirty="0" smtClean="0"/>
              <a:t>);</a:t>
            </a:r>
          </a:p>
          <a:p>
            <a:pPr lvl="2"/>
            <a:r>
              <a:rPr lang="zh-CN" altLang="en-US" u="sng" dirty="0" smtClean="0"/>
              <a:t>张三</a:t>
            </a:r>
            <a:r>
              <a:rPr lang="zh-CN" altLang="en-US" dirty="0" smtClean="0"/>
              <a:t>完成一个工作项</a:t>
            </a:r>
            <a:endParaRPr lang="en-US" altLang="zh-CN" dirty="0" smtClean="0"/>
          </a:p>
          <a:p>
            <a:pPr lvl="2"/>
            <a:r>
              <a:rPr lang="en-US" altLang="zh-CN" u="sng" dirty="0" err="1" smtClean="0"/>
              <a:t>inputKVs</a:t>
            </a:r>
            <a:r>
              <a:rPr lang="zh-CN" altLang="en-US" dirty="0" smtClean="0"/>
              <a:t>中是带入进程中的数据，这些数据可以在后续流程活动中读取、修改；可以在</a:t>
            </a:r>
            <a:r>
              <a:rPr lang="en-US" altLang="zh-CN" dirty="0" smtClean="0"/>
              <a:t>JS</a:t>
            </a:r>
            <a:r>
              <a:rPr lang="zh-CN" altLang="en-US" dirty="0" smtClean="0"/>
              <a:t>表达式节点中直接使用，可以传递到远程</a:t>
            </a:r>
            <a:r>
              <a:rPr lang="en-US" altLang="zh-CN" dirty="0" smtClean="0"/>
              <a:t>Web Service</a:t>
            </a:r>
            <a:r>
              <a:rPr lang="zh-CN" altLang="en-US" dirty="0" smtClean="0"/>
              <a:t>中，远程</a:t>
            </a:r>
            <a:r>
              <a:rPr lang="en-US" altLang="zh-CN" dirty="0" smtClean="0"/>
              <a:t>Web Service</a:t>
            </a:r>
            <a:r>
              <a:rPr lang="zh-CN" altLang="en-US" dirty="0" smtClean="0"/>
              <a:t>也可以通过传回数据修改上下文数据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MWF JAVA API </a:t>
            </a:r>
            <a:r>
              <a:rPr lang="zh-CN" altLang="en-US" dirty="0" smtClean="0"/>
              <a:t>全部</a:t>
            </a:r>
            <a:endParaRPr lang="zh-CN" altLang="en-US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CCE8CF"/>
              </a:clrFrom>
              <a:clrTo>
                <a:srgbClr val="CCE8C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188" y="1340768"/>
            <a:ext cx="8065268" cy="413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开发效率比较</a:t>
            </a:r>
            <a:r>
              <a:rPr lang="en-US" altLang="zh-CN" dirty="0" smtClean="0"/>
              <a:t>:</a:t>
            </a:r>
            <a:r>
              <a:rPr lang="zh-CN" altLang="en-US" dirty="0" smtClean="0"/>
              <a:t>后续路由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611188" y="1340768"/>
            <a:ext cx="3960812" cy="4104456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// </a:t>
            </a:r>
            <a:r>
              <a:rPr lang="en-US" altLang="zh-CN" sz="11200" dirty="0" smtClean="0"/>
              <a:t>JBPM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public List&lt;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AvailableTransitionsBean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getAvailableTransitionsList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JbpmContext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jbpmContext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long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processInstanceId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long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tokenId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{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 Token root =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jbpmContext.loadProcessInstance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processInstanceId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 .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getRootToken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ArrayList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AvailableTransitionsBean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arrayList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new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ArrayList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 List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allTokens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new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ArrayList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walkTokens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(root,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allTokens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 for 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0;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&lt;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allTokens.size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();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++) {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 Token child = (Token)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allTokens.get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 if 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child.getId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 ==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tokenId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 List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child.getNode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().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getLeavingTransitions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 for 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j = 0; j &lt;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list.size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(); j++) {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 Transition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transition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(Transition)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list.get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(j);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AvailableTransitionsBean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bean = new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AvailableTransitionsBean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bean.setProcessInstanceId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Long.valueOf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processInstanceId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 .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toString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bean.setAvailableTransitionsId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Long.valueOf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transition.getId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()).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toString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bean.setAvailableTransitionsName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transition.getName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bean.setFromNodeName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transition.getFrom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().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getName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bean.setToNodeName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transition.getTo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().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getName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arrayList.add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(bean);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 return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arrayList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 //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 }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 return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arrayList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内容占位符 3"/>
          <p:cNvSpPr txBox="1">
            <a:spLocks/>
          </p:cNvSpPr>
          <p:nvPr/>
        </p:nvSpPr>
        <p:spPr>
          <a:xfrm>
            <a:off x="4572000" y="1196752"/>
            <a:ext cx="4392488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zh-CN" dirty="0" smtClean="0"/>
              <a:t>//MWF</a:t>
            </a:r>
          </a:p>
          <a:p>
            <a:pPr>
              <a:buNone/>
            </a:pPr>
            <a:r>
              <a:rPr lang="zh-CN" altLang="en-US" dirty="0" smtClean="0"/>
              <a:t>按工作流模板，由云服务自动根据条件推演执行</a:t>
            </a:r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5400"/>
            <a:ext cx="3672408" cy="184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MWF</a:t>
            </a:r>
            <a:r>
              <a:rPr lang="zh-CN" altLang="en-US" dirty="0" smtClean="0"/>
              <a:t>是什么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241540"/>
            <a:ext cx="7848872" cy="11793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800" dirty="0" smtClean="0"/>
              <a:t>一个以云服务方式供开发者使用的流程运行服务，是面向开发者的基础云服务之一。包含：</a:t>
            </a:r>
            <a:endParaRPr lang="en-US" altLang="zh-CN" sz="20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1" y="2204864"/>
            <a:ext cx="419495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611188" y="2204715"/>
            <a:ext cx="3960440" cy="29524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一</a:t>
            </a:r>
            <a:r>
              <a:rPr lang="zh-CN" altLang="en-US" sz="2000" dirty="0" smtClean="0"/>
              <a:t>个以</a:t>
            </a:r>
            <a:r>
              <a:rPr lang="en-US" altLang="zh-CN" sz="2000" dirty="0" err="1" smtClean="0"/>
              <a:t>PaaS</a:t>
            </a:r>
            <a:r>
              <a:rPr lang="zh-CN" altLang="en-US" sz="2000" dirty="0" smtClean="0"/>
              <a:t>方式提供的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流程云服务，用于创建、管理和执行工作流实例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一个功能丰富的开发者控制台，进行流程定义、测试、监控、管理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一套完整的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Restful API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和多语言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SDK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开发效率比较</a:t>
            </a:r>
            <a:r>
              <a:rPr lang="en-US" altLang="zh-CN" dirty="0" smtClean="0"/>
              <a:t>:</a:t>
            </a:r>
            <a:r>
              <a:rPr lang="zh-CN" altLang="en-US" dirty="0" smtClean="0"/>
              <a:t>取工作列表</a:t>
            </a:r>
            <a:endParaRPr lang="zh-CN" altLang="en-US" dirty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11188" y="1412776"/>
            <a:ext cx="4032448" cy="4104456"/>
          </a:xfrm>
          <a:prstGeom prst="rect">
            <a:avLst/>
          </a:prstGeom>
        </p:spPr>
        <p:txBody>
          <a:bodyPr>
            <a:normAutofit fontScale="3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8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//JBPM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public List&lt;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TasksBean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getTasksListByActorName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JbpmContext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jbpmContext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lang="en-US" altLang="zh-CN" sz="3200" dirty="0" smtClean="0"/>
              <a:t> 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String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taskActorName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{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ArrayList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TasksBean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arrayList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new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ArrayList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Iterator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iterator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this.getJbpmContext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().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getTaskMgmtSession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 .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findTaskInstances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taskActorName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).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iterator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 while 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iterator.hasNext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()) {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TaskInstance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TaskInstance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iterator.next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TasksBean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bean = new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TasksBean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ProcessInstance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processInstance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ti.getTaskMgmtInstance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 .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getProcessInstance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bean.setProcessInstanceId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Long.valueOf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processInstance.getId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())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 .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toString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bean.setProcessInstanceName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this.getProcessInstance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jbpmContext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   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processInstance.getId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()).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getProcessInstanceName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bean.setTaskId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Long.valueOf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ti.getId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()).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toString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bean.setTaskName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ti.getName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bean.setTaskActorName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ti.getActorId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bean.setCreateDate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ti.getCreate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().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toString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 if 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ti.getEnd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 != null) {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bean.setEndDate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ti.getEnd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().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toString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 }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arrayList.add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(bean);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 }</a:t>
            </a:r>
            <a:b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 return 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arrayList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内容占位符 3"/>
          <p:cNvSpPr txBox="1">
            <a:spLocks/>
          </p:cNvSpPr>
          <p:nvPr/>
        </p:nvSpPr>
        <p:spPr>
          <a:xfrm>
            <a:off x="4572000" y="1268760"/>
            <a:ext cx="4392488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smtClean="0"/>
              <a:t>//MWF</a:t>
            </a:r>
          </a:p>
          <a:p>
            <a:pPr marL="0" indent="0">
              <a:buNone/>
            </a:pPr>
            <a:r>
              <a:rPr lang="en-US" altLang="zh-CN" sz="1400" dirty="0" err="1" smtClean="0"/>
              <a:t>Client.getWorklist</a:t>
            </a:r>
            <a:r>
              <a:rPr lang="en-US" altLang="zh-CN" sz="1400" dirty="0" smtClean="0"/>
              <a:t>(</a:t>
            </a:r>
            <a:r>
              <a:rPr lang="en-US" altLang="zh-CN" sz="1400" dirty="0" err="1" smtClean="0"/>
              <a:t>acsk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userId</a:t>
            </a:r>
            <a:r>
              <a:rPr lang="en-US" altLang="zh-CN" sz="1400" dirty="0" smtClean="0"/>
              <a:t>);</a:t>
            </a:r>
            <a:endParaRPr lang="zh-CN" altLang="en-US" sz="105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流程模板设计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539552" y="620688"/>
            <a:ext cx="8064896" cy="2304256"/>
          </a:xfrm>
        </p:spPr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流程设计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节点</a:t>
            </a:r>
            <a:r>
              <a:rPr lang="en-US" altLang="zh-CN" dirty="0" smtClean="0"/>
              <a:t>-</a:t>
            </a:r>
            <a:r>
              <a:rPr lang="zh-CN" altLang="en-US" dirty="0" smtClean="0"/>
              <a:t>活动</a:t>
            </a:r>
            <a:endParaRPr lang="zh-CN" altLang="en-US" dirty="0"/>
          </a:p>
        </p:txBody>
      </p:sp>
      <p:pic>
        <p:nvPicPr>
          <p:cNvPr id="4098" name="Picture 2" descr="E:\dev\cflow\flex\src\assets\task_btn_sel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412875"/>
            <a:ext cx="504428" cy="50442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331640" y="1412875"/>
            <a:ext cx="6984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一个将来需要分配给人或角色来完成的工作</a:t>
            </a:r>
            <a:endParaRPr lang="en-US" altLang="zh-CN" sz="2800" b="1" dirty="0" smtClean="0"/>
          </a:p>
          <a:p>
            <a:r>
              <a:rPr lang="zh-CN" altLang="en-US" sz="2800" b="1" dirty="0" smtClean="0"/>
              <a:t>在流程执行时，角色最终会映射到人。</a:t>
            </a:r>
            <a:endParaRPr lang="en-US" altLang="zh-CN" sz="2800"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1403648" y="2374503"/>
            <a:ext cx="68407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开发者获得某人的工作列表，并在应用中根据需要显示这个活动的信息及需要用户输入的内容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当指示完成工作时，程序调用</a:t>
            </a:r>
            <a:r>
              <a:rPr lang="en-US" altLang="zh-CN" dirty="0" smtClean="0"/>
              <a:t>MWF API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doTask</a:t>
            </a:r>
            <a:r>
              <a:rPr lang="zh-CN" altLang="en-US" dirty="0" smtClean="0"/>
              <a:t>来完成活动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MWF</a:t>
            </a:r>
            <a:r>
              <a:rPr lang="zh-CN" altLang="en-US" dirty="0" smtClean="0"/>
              <a:t>对面向最终用户的界面无任何要求，用户界面是否需要、界面如何显示，是最终应用需要考虑的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考虑到为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应用开发提供便利性，</a:t>
            </a:r>
            <a:r>
              <a:rPr lang="en-US" altLang="zh-CN" dirty="0" smtClean="0"/>
              <a:t>MWF</a:t>
            </a:r>
            <a:r>
              <a:rPr lang="zh-CN" altLang="en-US" dirty="0" smtClean="0"/>
              <a:t>还提供了使用</a:t>
            </a:r>
            <a:r>
              <a:rPr lang="en-US" altLang="zh-CN" dirty="0" smtClean="0"/>
              <a:t>Velocity</a:t>
            </a:r>
            <a:r>
              <a:rPr lang="zh-CN" altLang="en-US" dirty="0" smtClean="0"/>
              <a:t>模板来生成表单的</a:t>
            </a:r>
            <a:r>
              <a:rPr lang="en-US" altLang="zh-CN" dirty="0" smtClean="0"/>
              <a:t>API, </a:t>
            </a:r>
            <a:r>
              <a:rPr lang="zh-CN" altLang="en-US" dirty="0" smtClean="0"/>
              <a:t>开发者指定</a:t>
            </a:r>
            <a:r>
              <a:rPr lang="en-US" altLang="zh-CN" dirty="0" smtClean="0"/>
              <a:t>Velocity</a:t>
            </a:r>
            <a:r>
              <a:rPr lang="zh-CN" altLang="en-US" dirty="0" smtClean="0"/>
              <a:t>模板，</a:t>
            </a:r>
            <a:r>
              <a:rPr lang="en-US" altLang="zh-CN" dirty="0" smtClean="0"/>
              <a:t>MWF</a:t>
            </a:r>
            <a:r>
              <a:rPr lang="zh-CN" altLang="en-US" dirty="0" smtClean="0"/>
              <a:t>自动将上下文参数带入模板中，生成一段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返回给开发者，开发者可以将这段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代码嵌入到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应用的网页中。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流程设计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节点</a:t>
            </a:r>
            <a:r>
              <a:rPr lang="en-US" altLang="zh-CN" dirty="0" smtClean="0"/>
              <a:t>-</a:t>
            </a:r>
            <a:r>
              <a:rPr lang="zh-CN" altLang="en-US" dirty="0" smtClean="0"/>
              <a:t>活动</a:t>
            </a:r>
            <a:r>
              <a:rPr lang="en-US" altLang="zh-CN" dirty="0" smtClean="0"/>
              <a:t>-</a:t>
            </a:r>
            <a:r>
              <a:rPr lang="zh-CN" altLang="en-US" dirty="0" smtClean="0"/>
              <a:t>属性</a:t>
            </a:r>
            <a:endParaRPr lang="zh-CN" alt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9" y="1412876"/>
            <a:ext cx="4824907" cy="3555597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5652120" y="1412875"/>
            <a:ext cx="2808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活动名称及活动说明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活动说明支持</a:t>
            </a:r>
            <a:r>
              <a:rPr lang="en-US" altLang="zh-CN" dirty="0" smtClean="0"/>
              <a:t>BBCODE</a:t>
            </a:r>
            <a:r>
              <a:rPr lang="zh-CN" altLang="en-US" dirty="0" smtClean="0"/>
              <a:t>扩展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34048" y="1473835"/>
            <a:ext cx="4176836" cy="659021"/>
          </a:xfrm>
          <a:prstGeom prst="roundRect">
            <a:avLst>
              <a:gd name="adj" fmla="val 0"/>
            </a:avLst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流程设计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节点</a:t>
            </a:r>
            <a:r>
              <a:rPr lang="en-US" altLang="zh-CN" dirty="0" smtClean="0"/>
              <a:t>-</a:t>
            </a:r>
            <a:r>
              <a:rPr lang="zh-CN" altLang="en-US" dirty="0" smtClean="0"/>
              <a:t>活动</a:t>
            </a:r>
            <a:r>
              <a:rPr lang="en-US" altLang="zh-CN" dirty="0" smtClean="0"/>
              <a:t>-</a:t>
            </a:r>
            <a:r>
              <a:rPr lang="zh-CN" altLang="en-US" dirty="0" smtClean="0"/>
              <a:t>属性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652120" y="1412875"/>
            <a:ext cx="32403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活动的执行者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By User</a:t>
            </a:r>
          </a:p>
          <a:p>
            <a:r>
              <a:rPr lang="zh-CN" altLang="en-US" dirty="0" smtClean="0"/>
              <a:t>逗号分隔的一到多个用户名</a:t>
            </a:r>
            <a:endParaRPr lang="en-US" altLang="zh-CN" dirty="0" smtClean="0"/>
          </a:p>
          <a:p>
            <a:r>
              <a:rPr lang="zh-CN" altLang="en-US" dirty="0" smtClean="0"/>
              <a:t>流程灵活性降低</a:t>
            </a:r>
            <a:endParaRPr lang="en-US" altLang="zh-CN" dirty="0" smtClean="0"/>
          </a:p>
          <a:p>
            <a:r>
              <a:rPr lang="en-US" altLang="zh-CN" dirty="0" smtClean="0"/>
              <a:t>By Role</a:t>
            </a:r>
          </a:p>
          <a:p>
            <a:r>
              <a:rPr lang="zh-CN" altLang="en-US" dirty="0" smtClean="0"/>
              <a:t>逗号分隔的一到多个角色名</a:t>
            </a:r>
            <a:endParaRPr lang="en-US" altLang="zh-CN" dirty="0" smtClean="0"/>
          </a:p>
          <a:p>
            <a:r>
              <a:rPr lang="zh-CN" altLang="en-US" dirty="0" smtClean="0"/>
              <a:t>具有高灵活性，流程启动时使用不同的团队，</a:t>
            </a:r>
            <a:r>
              <a:rPr lang="en-US" altLang="zh-CN" dirty="0" smtClean="0"/>
              <a:t>MWF</a:t>
            </a:r>
            <a:r>
              <a:rPr lang="zh-CN" altLang="en-US" dirty="0" smtClean="0"/>
              <a:t>会在团队中匹配角色的承担者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9" y="1412875"/>
            <a:ext cx="4824411" cy="3555231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6" name="圆角矩形 5"/>
          <p:cNvSpPr/>
          <p:nvPr/>
        </p:nvSpPr>
        <p:spPr>
          <a:xfrm>
            <a:off x="755576" y="2420889"/>
            <a:ext cx="4176836" cy="648072"/>
          </a:xfrm>
          <a:prstGeom prst="roundRect">
            <a:avLst>
              <a:gd name="adj" fmla="val 0"/>
            </a:avLst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流程设计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节点</a:t>
            </a:r>
            <a:r>
              <a:rPr lang="en-US" altLang="zh-CN" dirty="0" smtClean="0"/>
              <a:t>-</a:t>
            </a:r>
            <a:r>
              <a:rPr lang="zh-CN" altLang="en-US" dirty="0" smtClean="0"/>
              <a:t>活动</a:t>
            </a:r>
            <a:r>
              <a:rPr lang="en-US" altLang="zh-CN" dirty="0" smtClean="0"/>
              <a:t>-</a:t>
            </a:r>
            <a:r>
              <a:rPr lang="zh-CN" altLang="en-US" dirty="0" smtClean="0"/>
              <a:t>属性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652120" y="1412875"/>
            <a:ext cx="32403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活动的执行者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By Reference</a:t>
            </a:r>
          </a:p>
          <a:p>
            <a:r>
              <a:rPr lang="zh-CN" altLang="en-US" dirty="0" smtClean="0"/>
              <a:t>活动的执行者与另一个活动的执行者一致</a:t>
            </a:r>
            <a:endParaRPr lang="zh-CN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9" y="1412876"/>
            <a:ext cx="4824411" cy="3600450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6" name="圆角矩形 5"/>
          <p:cNvSpPr/>
          <p:nvPr/>
        </p:nvSpPr>
        <p:spPr>
          <a:xfrm>
            <a:off x="755576" y="3068960"/>
            <a:ext cx="2304256" cy="432048"/>
          </a:xfrm>
          <a:prstGeom prst="roundRect">
            <a:avLst>
              <a:gd name="adj" fmla="val 0"/>
            </a:avLst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9" y="1412876"/>
            <a:ext cx="4824411" cy="3600450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流程设计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节点</a:t>
            </a:r>
            <a:r>
              <a:rPr lang="en-US" altLang="zh-CN" dirty="0" smtClean="0"/>
              <a:t>-</a:t>
            </a:r>
            <a:r>
              <a:rPr lang="zh-CN" altLang="en-US" dirty="0" smtClean="0"/>
              <a:t>活动</a:t>
            </a:r>
            <a:r>
              <a:rPr lang="en-US" altLang="zh-CN" dirty="0" smtClean="0"/>
              <a:t>-</a:t>
            </a:r>
            <a:r>
              <a:rPr lang="zh-CN" altLang="en-US" dirty="0" smtClean="0"/>
              <a:t>属性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652120" y="1412875"/>
            <a:ext cx="32403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活动的执行者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Exclusion</a:t>
            </a:r>
          </a:p>
          <a:p>
            <a:r>
              <a:rPr lang="zh-CN" altLang="en-US" dirty="0" smtClean="0"/>
              <a:t>执行过某一活动的人不再参与当前活动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755576" y="3501008"/>
            <a:ext cx="2592288" cy="1224136"/>
          </a:xfrm>
          <a:prstGeom prst="roundRect">
            <a:avLst>
              <a:gd name="adj" fmla="val 0"/>
            </a:avLst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dev\cflow\flex\src\assets\timer_btn_sel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412875"/>
            <a:ext cx="503957" cy="503957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流程设计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节点</a:t>
            </a:r>
            <a:r>
              <a:rPr lang="en-US" altLang="zh-CN" dirty="0" smtClean="0"/>
              <a:t>-</a:t>
            </a:r>
            <a:r>
              <a:rPr lang="zh-CN" altLang="en-US" dirty="0" smtClean="0"/>
              <a:t>定时器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1412875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控制流程实例暂停执行一段时间</a:t>
            </a:r>
            <a:endParaRPr lang="en-US" altLang="zh-CN" sz="2800"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1403648" y="2132857"/>
            <a:ext cx="68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开发者无须写代码，在定时器属性中定义即可</a:t>
            </a:r>
            <a:endParaRPr lang="zh-CN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2636912"/>
            <a:ext cx="347662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75656" y="4221088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*定时器不会引致流程引擎本身服务进程的等待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E:\dev\cflow\flex\src\assets\sub_btn_sel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412875"/>
            <a:ext cx="503957" cy="503957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流程设计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节点</a:t>
            </a:r>
            <a:r>
              <a:rPr lang="en-US" altLang="zh-CN" dirty="0" smtClean="0"/>
              <a:t>-</a:t>
            </a:r>
            <a:r>
              <a:rPr lang="zh-CN" altLang="en-US" dirty="0" smtClean="0"/>
              <a:t>子流程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1412875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调度一个子流程</a:t>
            </a:r>
            <a:endParaRPr lang="en-US" altLang="zh-CN" sz="2800"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1403648" y="2132857"/>
            <a:ext cx="68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开发者无须写代码，在子流程属性页中配置子流程编号即可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2564904"/>
            <a:ext cx="370522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dev\cflow\flex\src\assets\script_btn_sel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412875"/>
            <a:ext cx="503957" cy="503957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流程设计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节点</a:t>
            </a:r>
            <a:r>
              <a:rPr lang="en-US" altLang="zh-CN" dirty="0" smtClean="0"/>
              <a:t>-</a:t>
            </a:r>
            <a:r>
              <a:rPr lang="zh-CN" altLang="en-US" dirty="0" smtClean="0"/>
              <a:t>脚本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1412875"/>
            <a:ext cx="6984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使用脚本来控制流程路由，</a:t>
            </a:r>
            <a:endParaRPr lang="en-US" altLang="zh-CN" sz="2800" b="1" dirty="0" smtClean="0"/>
          </a:p>
          <a:p>
            <a:r>
              <a:rPr lang="zh-CN" altLang="en-US" sz="2800" b="1" dirty="0" smtClean="0"/>
              <a:t>或者使用脚本来调用远程应用</a:t>
            </a:r>
            <a:endParaRPr lang="en-US" altLang="zh-CN" sz="28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547664" y="2564904"/>
            <a:ext cx="61436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三种形式：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直接编写</a:t>
            </a:r>
            <a:r>
              <a:rPr lang="en-US" altLang="zh-CN" dirty="0" smtClean="0"/>
              <a:t>JavaScript</a:t>
            </a:r>
          </a:p>
          <a:p>
            <a:pPr marL="342900" indent="-342900">
              <a:buAutoNum type="arabicPeriod"/>
            </a:pPr>
            <a:r>
              <a:rPr lang="zh-CN" altLang="en-US" dirty="0" smtClean="0"/>
              <a:t>用</a:t>
            </a:r>
            <a:r>
              <a:rPr lang="en-US" altLang="zh-CN" dirty="0" smtClean="0"/>
              <a:t>JAVA:</a:t>
            </a:r>
            <a:r>
              <a:rPr lang="en-US" altLang="zh-CN" i="1" dirty="0" smtClean="0"/>
              <a:t>CLASS_NAME</a:t>
            </a:r>
            <a:r>
              <a:rPr lang="zh-CN" altLang="en-US" dirty="0" smtClean="0"/>
              <a:t>执行一个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代码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用</a:t>
            </a:r>
            <a:r>
              <a:rPr lang="en-US" altLang="zh-CN" i="1" dirty="0" smtClean="0">
                <a:hlinkClick r:id="rId3" action="ppaction://hlinkfile"/>
              </a:rPr>
              <a:t>URL:REMOTE_WEB_SERVCE_URL</a:t>
            </a:r>
            <a:r>
              <a:rPr lang="zh-CN" altLang="en-US" dirty="0" smtClean="0"/>
              <a:t>调用一个远程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服务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MWF</a:t>
            </a:r>
            <a:r>
              <a:rPr lang="zh-CN" altLang="en-US" dirty="0" smtClean="0"/>
              <a:t>不是什么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不是最终用户可以使用的软件</a:t>
            </a:r>
            <a:endParaRPr lang="en-US" altLang="zh-CN" dirty="0" smtClean="0"/>
          </a:p>
          <a:p>
            <a:r>
              <a:rPr lang="zh-CN" altLang="en-US" dirty="0" smtClean="0"/>
              <a:t>不是按授权提供的软件产品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不是软件套件产品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不是软件组件产品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不是中间件产品</a:t>
            </a:r>
            <a:endParaRPr lang="en-US" altLang="zh-CN" dirty="0" smtClean="0"/>
          </a:p>
          <a:p>
            <a:r>
              <a:rPr lang="zh-CN" altLang="en-US" dirty="0" smtClean="0"/>
              <a:t>不是应用开发框架</a:t>
            </a:r>
            <a:endParaRPr lang="en-US" altLang="zh-CN" dirty="0" smtClean="0"/>
          </a:p>
          <a:p>
            <a:r>
              <a:rPr lang="zh-CN" altLang="en-US" dirty="0" smtClean="0"/>
              <a:t>不是</a:t>
            </a:r>
            <a:r>
              <a:rPr lang="en-US" altLang="zh-CN" dirty="0" smtClean="0"/>
              <a:t>SaaS</a:t>
            </a:r>
          </a:p>
          <a:p>
            <a:pPr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188" y="1412875"/>
            <a:ext cx="3960812" cy="1988159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流程设计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节点</a:t>
            </a:r>
            <a:r>
              <a:rPr lang="en-US" altLang="zh-CN" dirty="0" smtClean="0"/>
              <a:t>-</a:t>
            </a:r>
            <a:r>
              <a:rPr lang="zh-CN" altLang="en-US" dirty="0" smtClean="0"/>
              <a:t>脚本</a:t>
            </a:r>
            <a:r>
              <a:rPr lang="en-US" altLang="zh-CN" dirty="0" smtClean="0"/>
              <a:t>-JavaScript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88" y="3356992"/>
            <a:ext cx="3960812" cy="1656333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4572000" y="1412875"/>
            <a:ext cx="41039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返回值放在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中，</a:t>
            </a:r>
            <a:endParaRPr lang="en-US" altLang="zh-CN" dirty="0" smtClean="0"/>
          </a:p>
          <a:p>
            <a:r>
              <a:rPr lang="en-US" altLang="zh-CN" dirty="0" err="1" smtClean="0"/>
              <a:t>data.RETRUN</a:t>
            </a:r>
            <a:r>
              <a:rPr lang="zh-CN" altLang="en-US" dirty="0" smtClean="0"/>
              <a:t>用于决定后续路由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Data</a:t>
            </a:r>
            <a:r>
              <a:rPr lang="zh-CN" altLang="en-US" dirty="0" smtClean="0"/>
              <a:t>中可根据需要放置任意数据，这些数据都会记录在流程上下文中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在左边例子中， </a:t>
            </a:r>
            <a:r>
              <a:rPr lang="en-US" altLang="zh-CN" dirty="0" smtClean="0"/>
              <a:t>1stApprover</a:t>
            </a:r>
            <a:r>
              <a:rPr lang="zh-CN" altLang="en-US" dirty="0" smtClean="0"/>
              <a:t>审批完成后，使用</a:t>
            </a:r>
            <a:r>
              <a:rPr lang="en-US" altLang="zh-CN" dirty="0" smtClean="0"/>
              <a:t>JS</a:t>
            </a:r>
            <a:r>
              <a:rPr lang="zh-CN" altLang="en-US" dirty="0" smtClean="0"/>
              <a:t>脚本计算总金额，如大于等于</a:t>
            </a:r>
            <a:r>
              <a:rPr lang="en-US" altLang="zh-CN" dirty="0" smtClean="0"/>
              <a:t>5</a:t>
            </a:r>
            <a:r>
              <a:rPr lang="zh-CN" altLang="en-US" dirty="0" smtClean="0"/>
              <a:t>万，则路由到</a:t>
            </a:r>
            <a:r>
              <a:rPr lang="en-US" altLang="zh-CN" dirty="0" err="1" smtClean="0"/>
              <a:t>finalApprover</a:t>
            </a:r>
            <a:r>
              <a:rPr lang="zh-CN" altLang="en-US" dirty="0" smtClean="0"/>
              <a:t>审批，如总金额小于</a:t>
            </a:r>
            <a:r>
              <a:rPr lang="en-US" altLang="zh-CN" dirty="0" smtClean="0"/>
              <a:t>5</a:t>
            </a:r>
            <a:r>
              <a:rPr lang="zh-CN" altLang="en-US" dirty="0" smtClean="0"/>
              <a:t>万，则无需</a:t>
            </a:r>
            <a:r>
              <a:rPr lang="en-US" altLang="zh-CN" dirty="0" err="1" smtClean="0"/>
              <a:t>finalApprover</a:t>
            </a:r>
            <a:r>
              <a:rPr lang="zh-CN" altLang="en-US" dirty="0" smtClean="0"/>
              <a:t>审批，直接流向</a:t>
            </a:r>
            <a:r>
              <a:rPr lang="en-US" altLang="zh-CN" dirty="0" smtClean="0"/>
              <a:t>”Please generate voucher number”</a:t>
            </a:r>
            <a:r>
              <a:rPr lang="zh-CN" altLang="en-US" dirty="0" smtClean="0"/>
              <a:t>节点</a:t>
            </a:r>
            <a:endParaRPr lang="en-US" altLang="zh-CN" dirty="0" smtClean="0"/>
          </a:p>
          <a:p>
            <a:endParaRPr lang="en-US" altLang="zh-CN" dirty="0" smtClean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331640" y="2780928"/>
            <a:ext cx="360040" cy="72008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188" y="1412875"/>
            <a:ext cx="3960812" cy="1988159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流程设计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节点</a:t>
            </a:r>
            <a:r>
              <a:rPr lang="en-US" altLang="zh-CN" dirty="0" smtClean="0"/>
              <a:t>-</a:t>
            </a:r>
            <a:r>
              <a:rPr lang="zh-CN" altLang="en-US" dirty="0" smtClean="0"/>
              <a:t>脚本</a:t>
            </a:r>
            <a:r>
              <a:rPr lang="en-US" altLang="zh-CN" dirty="0" smtClean="0"/>
              <a:t>-Java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572000" y="1412875"/>
            <a:ext cx="41039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以上例子也可以通过调用一个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来实现。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MWF</a:t>
            </a:r>
            <a:r>
              <a:rPr lang="zh-CN" altLang="en-US" dirty="0" smtClean="0"/>
              <a:t>云服务中，为安全起见，不支持开发者加载</a:t>
            </a:r>
            <a:r>
              <a:rPr lang="en-US" altLang="zh-CN" dirty="0" smtClean="0"/>
              <a:t>MWF Java Adaptor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331640" y="2780928"/>
            <a:ext cx="360040" cy="72008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89" y="3356992"/>
            <a:ext cx="3960811" cy="165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188" y="1412875"/>
            <a:ext cx="3960812" cy="1988159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流程设计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节点</a:t>
            </a:r>
            <a:r>
              <a:rPr lang="en-US" altLang="zh-CN" dirty="0" smtClean="0"/>
              <a:t>-</a:t>
            </a:r>
            <a:r>
              <a:rPr lang="zh-CN" altLang="en-US" dirty="0" smtClean="0"/>
              <a:t>脚本</a:t>
            </a:r>
            <a:r>
              <a:rPr lang="en-US" altLang="zh-CN" dirty="0" smtClean="0"/>
              <a:t>-WEB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572000" y="1412875"/>
            <a:ext cx="4103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以上例子也可以通过调用一个远程的</a:t>
            </a:r>
            <a:r>
              <a:rPr lang="en-US" altLang="zh-CN" sz="1600" dirty="0" smtClean="0"/>
              <a:t>WEB</a:t>
            </a:r>
            <a:r>
              <a:rPr lang="zh-CN" altLang="en-US" sz="1600" dirty="0" smtClean="0"/>
              <a:t>服务来实现。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MWF</a:t>
            </a:r>
            <a:r>
              <a:rPr lang="zh-CN" altLang="en-US" sz="1600" dirty="0" smtClean="0"/>
              <a:t>会将全部流程上下文数据（含用户、开发者输入的数据）传递给远程</a:t>
            </a:r>
            <a:r>
              <a:rPr lang="en-US" altLang="zh-CN" sz="1600" dirty="0" smtClean="0"/>
              <a:t>WEB</a:t>
            </a:r>
            <a:r>
              <a:rPr lang="zh-CN" altLang="en-US" sz="1600" dirty="0" smtClean="0"/>
              <a:t>服务。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远程</a:t>
            </a:r>
            <a:r>
              <a:rPr lang="en-US" altLang="zh-CN" sz="1600" dirty="0" smtClean="0"/>
              <a:t>WEB</a:t>
            </a:r>
            <a:r>
              <a:rPr lang="zh-CN" altLang="en-US" sz="1600" dirty="0" smtClean="0"/>
              <a:t>运行在远端服务器上，一般来说是客户自己的其它应用服务器，两个常见的应用场景是：</a:t>
            </a:r>
            <a:endParaRPr lang="en-US" altLang="zh-CN" sz="1600" dirty="0" smtClean="0"/>
          </a:p>
          <a:p>
            <a:r>
              <a:rPr lang="en-US" altLang="zh-CN" sz="1600" dirty="0" smtClean="0"/>
              <a:t>1</a:t>
            </a:r>
            <a:r>
              <a:rPr lang="zh-CN" altLang="en-US" sz="1600" dirty="0" smtClean="0"/>
              <a:t>）</a:t>
            </a:r>
            <a:r>
              <a:rPr lang="zh-CN" altLang="en-US" sz="1600" b="1" dirty="0" smtClean="0"/>
              <a:t>路由判断用：</a:t>
            </a:r>
            <a:r>
              <a:rPr lang="zh-CN" altLang="en-US" sz="1600" dirty="0" smtClean="0"/>
              <a:t>调用客户侧应用，进行判断后，返回值，决定流程走向。如访问</a:t>
            </a:r>
            <a:r>
              <a:rPr lang="en-US" altLang="zh-CN" sz="1600" dirty="0" smtClean="0"/>
              <a:t>ERP</a:t>
            </a:r>
            <a:r>
              <a:rPr lang="zh-CN" altLang="en-US" sz="1600" dirty="0" smtClean="0"/>
              <a:t>系统判断库存是否充足；</a:t>
            </a:r>
            <a:endParaRPr lang="en-US" altLang="zh-CN" sz="1600" dirty="0" smtClean="0"/>
          </a:p>
          <a:p>
            <a:r>
              <a:rPr lang="en-US" altLang="zh-CN" sz="1600" dirty="0" smtClean="0"/>
              <a:t>2</a:t>
            </a:r>
            <a:r>
              <a:rPr lang="zh-CN" altLang="en-US" sz="1600" dirty="0" smtClean="0"/>
              <a:t>）</a:t>
            </a:r>
            <a:r>
              <a:rPr lang="zh-CN" altLang="en-US" sz="1600" b="1" dirty="0" smtClean="0"/>
              <a:t>功能集成用：</a:t>
            </a:r>
            <a:r>
              <a:rPr lang="zh-CN" altLang="en-US" sz="1600" dirty="0" smtClean="0"/>
              <a:t>单纯用来集成其它系统的功能，如调用</a:t>
            </a:r>
            <a:r>
              <a:rPr lang="en-US" altLang="zh-CN" sz="1600" dirty="0" smtClean="0"/>
              <a:t>ECS</a:t>
            </a:r>
            <a:r>
              <a:rPr lang="zh-CN" altLang="en-US" sz="1600" dirty="0" smtClean="0"/>
              <a:t>功能来对云服务器进行配置调整</a:t>
            </a:r>
            <a:endParaRPr lang="en-US" altLang="zh-CN" sz="1600" dirty="0" smtClean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331640" y="2780928"/>
            <a:ext cx="360040" cy="72008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88" y="3349625"/>
            <a:ext cx="3975100" cy="166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流程设计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节点</a:t>
            </a:r>
            <a:r>
              <a:rPr lang="en-US" altLang="zh-CN" dirty="0" smtClean="0"/>
              <a:t>-AND</a:t>
            </a:r>
            <a:endParaRPr lang="zh-CN" altLang="en-US" dirty="0"/>
          </a:p>
        </p:txBody>
      </p:sp>
      <p:pic>
        <p:nvPicPr>
          <p:cNvPr id="14338" name="Picture 2" descr="E:\dev\cflow\flex\src\assets\and_btn_sel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412875"/>
            <a:ext cx="432420" cy="43242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331640" y="1412875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要求前置任务全部完成</a:t>
            </a:r>
            <a:endParaRPr lang="en-US" altLang="zh-CN" sz="2800" b="1" dirty="0" smtClean="0"/>
          </a:p>
        </p:txBody>
      </p:sp>
      <p:sp>
        <p:nvSpPr>
          <p:cNvPr id="11" name="矩形 10"/>
          <p:cNvSpPr/>
          <p:nvPr/>
        </p:nvSpPr>
        <p:spPr>
          <a:xfrm>
            <a:off x="1403648" y="2132857"/>
            <a:ext cx="68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开发者无须写代码</a:t>
            </a:r>
            <a:endParaRPr lang="zh-CN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75656" y="2492896"/>
            <a:ext cx="425767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E:\dev\cflow\flex\src\assets\or_btn_sel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412875"/>
            <a:ext cx="432420" cy="432420"/>
          </a:xfrm>
          <a:prstGeom prst="rect">
            <a:avLst/>
          </a:prstGeom>
          <a:noFill/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09564" y="2517278"/>
            <a:ext cx="4214564" cy="1775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流程设计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节点</a:t>
            </a:r>
            <a:r>
              <a:rPr lang="en-US" altLang="zh-CN" dirty="0" smtClean="0"/>
              <a:t>-OR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1640" y="1412875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要求前置任务任一完成</a:t>
            </a:r>
            <a:endParaRPr lang="en-US" altLang="zh-CN" sz="2800" b="1" dirty="0" smtClean="0"/>
          </a:p>
        </p:txBody>
      </p:sp>
      <p:sp>
        <p:nvSpPr>
          <p:cNvPr id="11" name="矩形 10"/>
          <p:cNvSpPr/>
          <p:nvPr/>
        </p:nvSpPr>
        <p:spPr>
          <a:xfrm>
            <a:off x="1403648" y="2132857"/>
            <a:ext cx="68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开发者无须写代码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:\dev\cflow\flex\src\assets\ground_btn_sel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1412875"/>
            <a:ext cx="432420" cy="43242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流程设计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节点</a:t>
            </a:r>
            <a:r>
              <a:rPr lang="en-US" altLang="zh-CN" dirty="0" smtClean="0"/>
              <a:t>-</a:t>
            </a:r>
            <a:r>
              <a:rPr lang="zh-CN" altLang="en-US" dirty="0" smtClean="0"/>
              <a:t>接地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1640" y="1412875"/>
            <a:ext cx="69847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表示无后续活动，但不会终止流程</a:t>
            </a:r>
            <a:endParaRPr lang="en-US" altLang="zh-CN" sz="2800" b="1" dirty="0" smtClean="0"/>
          </a:p>
          <a:p>
            <a:r>
              <a:rPr lang="zh-CN" altLang="en-US" sz="2800" b="1" dirty="0" smtClean="0"/>
              <a:t>与</a:t>
            </a:r>
            <a:r>
              <a:rPr lang="en-US" altLang="zh-CN" sz="2800" b="1" dirty="0" smtClean="0"/>
              <a:t>END</a:t>
            </a:r>
            <a:r>
              <a:rPr lang="zh-CN" altLang="en-US" sz="2800" b="1" dirty="0" smtClean="0"/>
              <a:t>节点不同，运行到</a:t>
            </a:r>
            <a:r>
              <a:rPr lang="en-US" altLang="zh-CN" sz="2800" b="1" dirty="0" smtClean="0"/>
              <a:t>END</a:t>
            </a:r>
            <a:r>
              <a:rPr lang="zh-CN" altLang="en-US" sz="2800" b="1" dirty="0" smtClean="0"/>
              <a:t>节点时，整个流程终止</a:t>
            </a:r>
            <a:endParaRPr lang="en-US" altLang="zh-CN" sz="2800" b="1" dirty="0" smtClean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75656" y="2852936"/>
            <a:ext cx="4676775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MWF</a:t>
            </a:r>
            <a:r>
              <a:rPr lang="zh-CN" altLang="en-US" dirty="0" smtClean="0"/>
              <a:t>流程路由：用户参与</a:t>
            </a:r>
            <a:endParaRPr lang="zh-CN" alt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188" y="1412875"/>
            <a:ext cx="23241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347864" y="170080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zh-CN" altLang="en-US" dirty="0" smtClean="0"/>
              <a:t>开发者在调用</a:t>
            </a:r>
            <a:r>
              <a:rPr lang="en-US" altLang="zh-CN" dirty="0" err="1" smtClean="0"/>
              <a:t>doTask</a:t>
            </a:r>
            <a:r>
              <a:rPr lang="zh-CN" altLang="en-US" dirty="0" smtClean="0"/>
              <a:t>告知流程引擎完成一个工作项时，需要将用户的选择作为参数进行传递。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MWF. </a:t>
            </a:r>
            <a:r>
              <a:rPr lang="en-US" altLang="zh-CN" dirty="0" err="1" smtClean="0"/>
              <a:t>doTask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acsk</a:t>
            </a:r>
            <a:r>
              <a:rPr lang="en-US" altLang="zh-CN" dirty="0" smtClean="0"/>
              <a:t>, “</a:t>
            </a:r>
            <a:r>
              <a:rPr lang="zh-CN" altLang="en-US" dirty="0" smtClean="0"/>
              <a:t>张三</a:t>
            </a:r>
            <a:r>
              <a:rPr lang="en-US" altLang="zh-CN" dirty="0" smtClean="0"/>
              <a:t>”, </a:t>
            </a:r>
            <a:r>
              <a:rPr lang="en-US" altLang="zh-CN" dirty="0" err="1" smtClean="0"/>
              <a:t>prcId</a:t>
            </a:r>
            <a:r>
              <a:rPr lang="en-US" altLang="zh-CN" dirty="0" smtClean="0"/>
              <a:t>,  </a:t>
            </a:r>
            <a:r>
              <a:rPr lang="en-US" altLang="zh-CN" dirty="0" err="1" smtClean="0"/>
              <a:t>nodeId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sessId</a:t>
            </a:r>
            <a:r>
              <a:rPr lang="en-US" altLang="zh-CN" dirty="0" smtClean="0"/>
              <a:t>, “C</a:t>
            </a:r>
            <a:r>
              <a:rPr lang="zh-CN" altLang="en-US" dirty="0" smtClean="0"/>
              <a:t>类用户</a:t>
            </a:r>
            <a:r>
              <a:rPr lang="en-US" altLang="zh-CN" dirty="0" smtClean="0"/>
              <a:t>“, </a:t>
            </a:r>
            <a:r>
              <a:rPr lang="en-US" altLang="zh-CN" dirty="0" err="1" smtClean="0"/>
              <a:t>inputKVs</a:t>
            </a:r>
            <a:r>
              <a:rPr lang="en-US" altLang="zh-CN" dirty="0" smtClean="0"/>
              <a:t>);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MWF</a:t>
            </a:r>
            <a:r>
              <a:rPr lang="zh-CN" altLang="en-US" dirty="0" smtClean="0"/>
              <a:t>流程路由：使用脚本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292080" y="1412875"/>
            <a:ext cx="284331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600" dirty="0" smtClean="0"/>
              <a:t>根据脚本的返回值来决定路由。</a:t>
            </a:r>
            <a:endParaRPr lang="en-US" altLang="zh-CN" sz="16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600" dirty="0" smtClean="0"/>
              <a:t>左侧例子中调用一个远程</a:t>
            </a:r>
            <a:r>
              <a:rPr lang="en-US" altLang="zh-CN" sz="1600" dirty="0" smtClean="0"/>
              <a:t>WEB</a:t>
            </a:r>
            <a:r>
              <a:rPr lang="zh-CN" altLang="en-US" sz="1600" dirty="0" smtClean="0"/>
              <a:t>服务来根据请假天数来判断是长假还是短假。</a:t>
            </a:r>
            <a:endParaRPr lang="en-US" altLang="zh-CN" sz="16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600" dirty="0" smtClean="0"/>
              <a:t>开发者需要在远端</a:t>
            </a:r>
            <a:r>
              <a:rPr lang="en-US" altLang="zh-CN" sz="1600" dirty="0" smtClean="0"/>
              <a:t>WEB</a:t>
            </a:r>
            <a:r>
              <a:rPr lang="zh-CN" altLang="en-US" sz="1600" dirty="0" smtClean="0"/>
              <a:t>服务的编程中实现返回</a:t>
            </a:r>
            <a:r>
              <a:rPr lang="en-US" altLang="zh-CN" sz="1600" dirty="0" smtClean="0"/>
              <a:t>long, short</a:t>
            </a:r>
            <a:r>
              <a:rPr lang="zh-CN" altLang="en-US" sz="1600" dirty="0" smtClean="0"/>
              <a:t>的判断。</a:t>
            </a:r>
            <a:endParaRPr lang="en-US" altLang="zh-CN" sz="16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600" dirty="0" smtClean="0"/>
              <a:t>如果出现错误，如远程发生</a:t>
            </a:r>
            <a:r>
              <a:rPr lang="en-US" altLang="zh-CN" sz="1600" dirty="0" smtClean="0"/>
              <a:t>Exception, MWF</a:t>
            </a:r>
            <a:r>
              <a:rPr lang="zh-CN" altLang="en-US" sz="1600" dirty="0" smtClean="0"/>
              <a:t>会返回</a:t>
            </a:r>
            <a:r>
              <a:rPr lang="en-US" altLang="zh-CN" sz="1600" dirty="0" err="1" smtClean="0"/>
              <a:t>onerror</a:t>
            </a:r>
            <a:endParaRPr lang="en-US" altLang="zh-CN" sz="1600" dirty="0" smtClean="0"/>
          </a:p>
          <a:p>
            <a:pPr>
              <a:buFont typeface="Arial" pitchFamily="34" charset="0"/>
              <a:buChar char="•"/>
            </a:pPr>
            <a:r>
              <a:rPr lang="zh-CN" altLang="en-US" sz="1600" dirty="0" smtClean="0"/>
              <a:t>如果远程</a:t>
            </a:r>
            <a:r>
              <a:rPr lang="en-US" altLang="zh-CN" sz="1600" dirty="0" smtClean="0"/>
              <a:t>WEB</a:t>
            </a:r>
            <a:r>
              <a:rPr lang="zh-CN" altLang="en-US" sz="1600" dirty="0" smtClean="0"/>
              <a:t>服务无法访问，则</a:t>
            </a:r>
            <a:r>
              <a:rPr lang="en-US" altLang="zh-CN" sz="1600" dirty="0" smtClean="0"/>
              <a:t>MWF</a:t>
            </a:r>
            <a:r>
              <a:rPr lang="zh-CN" altLang="en-US" sz="1600" dirty="0" smtClean="0"/>
              <a:t>返回</a:t>
            </a:r>
            <a:r>
              <a:rPr lang="en-US" altLang="zh-CN" sz="1600" dirty="0" smtClean="0"/>
              <a:t>timeout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188" y="1412875"/>
            <a:ext cx="44672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MWF</a:t>
            </a:r>
            <a:r>
              <a:rPr lang="zh-CN" altLang="en-US" dirty="0" smtClean="0"/>
              <a:t>其它功能</a:t>
            </a:r>
            <a:endParaRPr lang="zh-CN" altLang="en-US" dirty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611188" y="1412875"/>
            <a:ext cx="7777236" cy="3600450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Role-Actor Mapping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AWS SWF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不支持使用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TEAM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方式来自动进行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Role-Actor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匹配，须开发者在程序中编程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Adhoc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Task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CN" altLang="en-US" sz="2800" dirty="0" smtClean="0"/>
              <a:t>根据需要使用</a:t>
            </a:r>
            <a:r>
              <a:rPr lang="en-US" altLang="zh-CN" sz="2800" dirty="0" smtClean="0"/>
              <a:t>API</a:t>
            </a:r>
            <a:r>
              <a:rPr lang="zh-CN" altLang="en-US" sz="2800" dirty="0" smtClean="0"/>
              <a:t>添加临时工作项，不受模板限制</a:t>
            </a:r>
            <a:endParaRPr lang="en-US" altLang="zh-CN" sz="2800" dirty="0" smtClean="0"/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CN" altLang="en-US" sz="2800" dirty="0" smtClean="0"/>
              <a:t>一般定制化流程自动化开发框架中，支持</a:t>
            </a:r>
            <a:r>
              <a:rPr lang="en-US" altLang="zh-CN" sz="2800" dirty="0" err="1" smtClean="0"/>
              <a:t>Adhoc</a:t>
            </a:r>
            <a:r>
              <a:rPr lang="en-US" altLang="zh-CN" sz="2800" dirty="0" smtClean="0"/>
              <a:t> Task</a:t>
            </a:r>
            <a:r>
              <a:rPr lang="zh-CN" altLang="en-US" sz="2800" dirty="0" smtClean="0"/>
              <a:t>困难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3200" dirty="0" smtClean="0"/>
              <a:t>委托，执行互斥，角色匹配参考等工作流中常见需求，无须开发者额外编程实现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表单模板，开发者可通过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API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获得表单，方便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WEB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应用开发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AWS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SWF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不支持，流程上下文数据向最终用户界面的传递需要开发者完全自己完成。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全过程数据记录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AWS SWF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记录过程数据，可重放、可审计、可分析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由开发者决定历史数据是否删除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Thanks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Listening</a:t>
            </a:r>
            <a:endParaRPr lang="de-DE" dirty="0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1" name="内容占位符 10" descr="mwf.png"/>
          <p:cNvPicPr>
            <a:picLocks noGrp="1" noChangeAspect="1"/>
          </p:cNvPicPr>
          <p:nvPr>
            <p:ph idx="10"/>
          </p:nvPr>
        </p:nvPicPr>
        <p:blipFill>
          <a:blip r:embed="rId2" cstate="print"/>
          <a:stretch>
            <a:fillRect/>
          </a:stretch>
        </p:blipFill>
        <p:spPr>
          <a:xfrm>
            <a:off x="2778178" y="620713"/>
            <a:ext cx="3587643" cy="2303462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MWF</a:t>
            </a:r>
            <a:r>
              <a:rPr lang="zh-CN" altLang="en-US" dirty="0" smtClean="0"/>
              <a:t>是面向开发者的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 smtClean="0"/>
              <a:t>提供</a:t>
            </a:r>
            <a:r>
              <a:rPr lang="en-US" altLang="zh-CN" sz="2000" u="sng" dirty="0" smtClean="0"/>
              <a:t>Restful API</a:t>
            </a:r>
            <a:r>
              <a:rPr lang="en-US" altLang="zh-CN" sz="2000" dirty="0" smtClean="0"/>
              <a:t>,  </a:t>
            </a:r>
            <a:r>
              <a:rPr lang="zh-CN" altLang="en-US" sz="2000" dirty="0" smtClean="0"/>
              <a:t>用来进行流程定义、执行、管理、监控</a:t>
            </a:r>
            <a:endParaRPr lang="en-US" altLang="zh-CN" sz="2000" dirty="0" smtClean="0"/>
          </a:p>
          <a:p>
            <a:r>
              <a:rPr lang="zh-CN" altLang="en-US" sz="2000" dirty="0" smtClean="0"/>
              <a:t>提供</a:t>
            </a:r>
            <a:r>
              <a:rPr lang="zh-CN" altLang="en-US" sz="2000" u="sng" dirty="0" smtClean="0"/>
              <a:t>开发者控制台</a:t>
            </a:r>
            <a:r>
              <a:rPr lang="zh-CN" altLang="en-US" sz="2000" dirty="0" smtClean="0"/>
              <a:t>，方便开发者进行流程定义、测试、监控、管理</a:t>
            </a:r>
            <a:endParaRPr lang="en-US" altLang="zh-CN" sz="2000" dirty="0" smtClean="0"/>
          </a:p>
          <a:p>
            <a:r>
              <a:rPr lang="zh-CN" altLang="en-US" sz="2000" dirty="0" smtClean="0"/>
              <a:t>进一步提供</a:t>
            </a:r>
            <a:r>
              <a:rPr lang="zh-CN" altLang="en-US" sz="2000" u="sng" dirty="0" smtClean="0"/>
              <a:t>主流语言</a:t>
            </a:r>
            <a:r>
              <a:rPr lang="en-US" altLang="zh-CN" sz="2000" u="sng" dirty="0" smtClean="0"/>
              <a:t>SDK</a:t>
            </a:r>
            <a:r>
              <a:rPr lang="zh-CN" altLang="en-US" sz="2000" dirty="0" smtClean="0"/>
              <a:t>，含</a:t>
            </a:r>
            <a:r>
              <a:rPr lang="en-US" altLang="zh-CN" sz="2000" dirty="0" smtClean="0"/>
              <a:t>Java, Android, C#, PHP, JavaScript</a:t>
            </a:r>
            <a:r>
              <a:rPr lang="zh-CN" altLang="en-US" sz="2000" dirty="0" smtClean="0"/>
              <a:t>等，为开发者在企业应用、互联网应用、移动互联网应用中实现丰富的流程功能提供便利</a:t>
            </a:r>
            <a:endParaRPr lang="en-US" altLang="zh-CN" sz="2000" dirty="0" smtClean="0"/>
          </a:p>
          <a:p>
            <a:r>
              <a:rPr lang="zh-CN" altLang="en-US" sz="2000" dirty="0" smtClean="0"/>
              <a:t>支持开发者进行</a:t>
            </a:r>
            <a:r>
              <a:rPr lang="zh-CN" altLang="en-US" sz="2000" u="sng" dirty="0" smtClean="0"/>
              <a:t>应用集成</a:t>
            </a:r>
            <a:r>
              <a:rPr lang="zh-CN" altLang="en-US" sz="2000" dirty="0" smtClean="0"/>
              <a:t>，可以使用</a:t>
            </a:r>
            <a:r>
              <a:rPr lang="en-US" altLang="zh-CN" sz="2000" dirty="0" smtClean="0"/>
              <a:t>JavaScript, JAVA, </a:t>
            </a:r>
            <a:r>
              <a:rPr lang="zh-CN" altLang="en-US" sz="2000" dirty="0" smtClean="0"/>
              <a:t>远程</a:t>
            </a:r>
            <a:r>
              <a:rPr lang="en-US" altLang="zh-CN" sz="2000" dirty="0" smtClean="0"/>
              <a:t>Web Service</a:t>
            </a:r>
            <a:r>
              <a:rPr lang="zh-CN" altLang="en-US" sz="2000" dirty="0" smtClean="0"/>
              <a:t>等方式进行流程路由控制，以及远程调度应用程序</a:t>
            </a:r>
            <a:endParaRPr lang="en-US" altLang="zh-CN" sz="2000" dirty="0" smtClean="0"/>
          </a:p>
          <a:p>
            <a:r>
              <a:rPr lang="zh-CN" altLang="en-US" sz="2000" dirty="0" smtClean="0"/>
              <a:t>支持开发者实现</a:t>
            </a:r>
            <a:r>
              <a:rPr lang="zh-CN" altLang="en-US" sz="2000" u="sng" dirty="0" smtClean="0"/>
              <a:t>数据集成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MWF</a:t>
            </a:r>
            <a:r>
              <a:rPr lang="zh-CN" altLang="en-US" sz="2000" dirty="0" smtClean="0"/>
              <a:t>的</a:t>
            </a:r>
            <a:r>
              <a:rPr lang="zh-CN" altLang="en-US" sz="2000" u="sng" dirty="0" smtClean="0"/>
              <a:t>数据携带</a:t>
            </a:r>
            <a:r>
              <a:rPr lang="zh-CN" altLang="en-US" sz="2000" dirty="0" smtClean="0"/>
              <a:t>功能，将全流程中所涉及的各个外部业务系统的数据在流程中打通，无须开发者做额外数据集成开发</a:t>
            </a:r>
            <a:endParaRPr lang="en-US" altLang="zh-CN" sz="2000" dirty="0" smtClean="0"/>
          </a:p>
          <a:p>
            <a:r>
              <a:rPr lang="zh-CN" altLang="en-US" sz="2000" u="sng" dirty="0" smtClean="0"/>
              <a:t>沉淀海量过程数据</a:t>
            </a:r>
            <a:r>
              <a:rPr lang="zh-CN" altLang="en-US" sz="2000" dirty="0" smtClean="0"/>
              <a:t>，供将来对过程数据进行加工分析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pPr>
              <a:buNone/>
            </a:pPr>
            <a:endParaRPr lang="en-US" altLang="zh-CN" sz="20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圆角矩形 72"/>
          <p:cNvSpPr/>
          <p:nvPr/>
        </p:nvSpPr>
        <p:spPr>
          <a:xfrm>
            <a:off x="2195736" y="1340768"/>
            <a:ext cx="6120680" cy="1872208"/>
          </a:xfrm>
          <a:prstGeom prst="roundRect">
            <a:avLst>
              <a:gd name="adj" fmla="val 392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3233564" y="1840632"/>
            <a:ext cx="4022161" cy="1134671"/>
          </a:xfrm>
          <a:prstGeom prst="ellipse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547664" y="4149080"/>
            <a:ext cx="6120680" cy="1080120"/>
          </a:xfrm>
          <a:prstGeom prst="roundRect">
            <a:avLst>
              <a:gd name="adj" fmla="val 843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zh-CN" altLang="en-US" dirty="0" smtClean="0"/>
              <a:t>基础设施云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MWF</a:t>
            </a:r>
            <a:r>
              <a:rPr lang="zh-CN" altLang="en-US" dirty="0" smtClean="0"/>
              <a:t>架构：业务视图</a:t>
            </a:r>
            <a:endParaRPr lang="zh-CN" altLang="en-US" dirty="0"/>
          </a:p>
        </p:txBody>
      </p:sp>
      <p:grpSp>
        <p:nvGrpSpPr>
          <p:cNvPr id="3" name="组合 84"/>
          <p:cNvGrpSpPr/>
          <p:nvPr/>
        </p:nvGrpSpPr>
        <p:grpSpPr>
          <a:xfrm>
            <a:off x="323528" y="2060848"/>
            <a:ext cx="1080120" cy="1043496"/>
            <a:chOff x="323528" y="2052464"/>
            <a:chExt cx="1080120" cy="1043496"/>
          </a:xfrm>
        </p:grpSpPr>
        <p:sp>
          <p:nvSpPr>
            <p:cNvPr id="8" name="圆角矩形 7"/>
            <p:cNvSpPr/>
            <p:nvPr/>
          </p:nvSpPr>
          <p:spPr>
            <a:xfrm>
              <a:off x="323528" y="2556520"/>
              <a:ext cx="1080120" cy="539440"/>
            </a:xfrm>
            <a:prstGeom prst="roundRect">
              <a:avLst>
                <a:gd name="adj" fmla="val 910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zh-CN" altLang="en-US" sz="2000" dirty="0" smtClean="0"/>
                <a:t>开发者</a:t>
              </a:r>
              <a:endParaRPr lang="zh-CN" altLang="en-US" sz="2000" dirty="0"/>
            </a:p>
          </p:txBody>
        </p:sp>
        <p:pic>
          <p:nvPicPr>
            <p:cNvPr id="6" name="Inhaltsplatzhalter 5" descr="coment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2092" y="2052464"/>
              <a:ext cx="576684" cy="576684"/>
            </a:xfrm>
            <a:prstGeom prst="rect">
              <a:avLst/>
            </a:prstGeom>
          </p:spPr>
        </p:pic>
      </p:grpSp>
      <p:grpSp>
        <p:nvGrpSpPr>
          <p:cNvPr id="7" name="组合 62"/>
          <p:cNvGrpSpPr/>
          <p:nvPr/>
        </p:nvGrpSpPr>
        <p:grpSpPr>
          <a:xfrm>
            <a:off x="4499992" y="1340768"/>
            <a:ext cx="1546440" cy="851003"/>
            <a:chOff x="861492" y="3717032"/>
            <a:chExt cx="1910308" cy="1080120"/>
          </a:xfrm>
        </p:grpSpPr>
        <p:sp>
          <p:nvSpPr>
            <p:cNvPr id="9" name="圆角矩形 8"/>
            <p:cNvSpPr/>
            <p:nvPr/>
          </p:nvSpPr>
          <p:spPr>
            <a:xfrm>
              <a:off x="861492" y="3717032"/>
              <a:ext cx="1910308" cy="10801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dirty="0" smtClean="0"/>
                <a:t>上游企业</a:t>
              </a:r>
              <a:endParaRPr lang="zh-CN" altLang="en-US" dirty="0"/>
            </a:p>
          </p:txBody>
        </p:sp>
        <p:pic>
          <p:nvPicPr>
            <p:cNvPr id="16" name="Inhaltsplatzhalter 5" descr="comen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616" y="4077072"/>
              <a:ext cx="357188" cy="357188"/>
            </a:xfrm>
            <a:prstGeom prst="rect">
              <a:avLst/>
            </a:prstGeom>
          </p:spPr>
        </p:pic>
        <p:pic>
          <p:nvPicPr>
            <p:cNvPr id="17" name="Inhaltsplatzhalter 5" descr="comen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592" y="4365104"/>
              <a:ext cx="357188" cy="357188"/>
            </a:xfrm>
            <a:prstGeom prst="rect">
              <a:avLst/>
            </a:prstGeom>
          </p:spPr>
        </p:pic>
        <p:pic>
          <p:nvPicPr>
            <p:cNvPr id="18" name="Inhaltsplatzhalter 5" descr="comen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640" y="4365104"/>
              <a:ext cx="357188" cy="357188"/>
            </a:xfrm>
            <a:prstGeom prst="rect">
              <a:avLst/>
            </a:prstGeom>
          </p:spPr>
        </p:pic>
        <p:grpSp>
          <p:nvGrpSpPr>
            <p:cNvPr id="10" name="组合 40"/>
            <p:cNvGrpSpPr/>
            <p:nvPr/>
          </p:nvGrpSpPr>
          <p:grpSpPr>
            <a:xfrm>
              <a:off x="1979712" y="4077072"/>
              <a:ext cx="652728" cy="637084"/>
              <a:chOff x="2564160" y="4229472"/>
              <a:chExt cx="652728" cy="637084"/>
            </a:xfrm>
          </p:grpSpPr>
          <p:pic>
            <p:nvPicPr>
              <p:cNvPr id="42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708176" y="4229472"/>
                <a:ext cx="292688" cy="4210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43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564160" y="4445496"/>
                <a:ext cx="292688" cy="4210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44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924200" y="4445496"/>
                <a:ext cx="292688" cy="4210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grpSp>
        <p:nvGrpSpPr>
          <p:cNvPr id="11" name="组合 60"/>
          <p:cNvGrpSpPr/>
          <p:nvPr/>
        </p:nvGrpSpPr>
        <p:grpSpPr>
          <a:xfrm>
            <a:off x="2483768" y="1925340"/>
            <a:ext cx="1546440" cy="851003"/>
            <a:chOff x="3707904" y="3933205"/>
            <a:chExt cx="1910308" cy="1080120"/>
          </a:xfrm>
        </p:grpSpPr>
        <p:sp>
          <p:nvSpPr>
            <p:cNvPr id="45" name="圆角矩形 44"/>
            <p:cNvSpPr/>
            <p:nvPr/>
          </p:nvSpPr>
          <p:spPr>
            <a:xfrm>
              <a:off x="3707904" y="3933205"/>
              <a:ext cx="1910308" cy="10801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dirty="0" smtClean="0"/>
                <a:t>中小企业</a:t>
              </a:r>
              <a:endParaRPr lang="zh-CN" altLang="en-US" dirty="0"/>
            </a:p>
          </p:txBody>
        </p:sp>
        <p:pic>
          <p:nvPicPr>
            <p:cNvPr id="46" name="Inhaltsplatzhalter 5" descr="comen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028" y="4293245"/>
              <a:ext cx="357188" cy="357188"/>
            </a:xfrm>
            <a:prstGeom prst="rect">
              <a:avLst/>
            </a:prstGeom>
          </p:spPr>
        </p:pic>
        <p:pic>
          <p:nvPicPr>
            <p:cNvPr id="47" name="Inhaltsplatzhalter 5" descr="comen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6004" y="4581277"/>
              <a:ext cx="357188" cy="357188"/>
            </a:xfrm>
            <a:prstGeom prst="rect">
              <a:avLst/>
            </a:prstGeom>
          </p:spPr>
        </p:pic>
        <p:pic>
          <p:nvPicPr>
            <p:cNvPr id="48" name="Inhaltsplatzhalter 5" descr="comen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8052" y="4581277"/>
              <a:ext cx="357188" cy="357188"/>
            </a:xfrm>
            <a:prstGeom prst="rect">
              <a:avLst/>
            </a:prstGeom>
          </p:spPr>
        </p:pic>
        <p:grpSp>
          <p:nvGrpSpPr>
            <p:cNvPr id="12" name="组合 48"/>
            <p:cNvGrpSpPr/>
            <p:nvPr/>
          </p:nvGrpSpPr>
          <p:grpSpPr>
            <a:xfrm>
              <a:off x="4826124" y="4293245"/>
              <a:ext cx="652728" cy="637084"/>
              <a:chOff x="2564160" y="4229472"/>
              <a:chExt cx="652728" cy="637084"/>
            </a:xfrm>
          </p:grpSpPr>
          <p:pic>
            <p:nvPicPr>
              <p:cNvPr id="50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708176" y="4229472"/>
                <a:ext cx="292688" cy="4210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1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564160" y="4445496"/>
                <a:ext cx="292688" cy="4210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2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924200" y="4445496"/>
                <a:ext cx="292688" cy="4210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grpSp>
        <p:nvGrpSpPr>
          <p:cNvPr id="13" name="组合 61"/>
          <p:cNvGrpSpPr/>
          <p:nvPr/>
        </p:nvGrpSpPr>
        <p:grpSpPr>
          <a:xfrm>
            <a:off x="4499992" y="2348880"/>
            <a:ext cx="1546440" cy="851003"/>
            <a:chOff x="6228184" y="3933205"/>
            <a:chExt cx="1910308" cy="1080120"/>
          </a:xfrm>
        </p:grpSpPr>
        <p:sp>
          <p:nvSpPr>
            <p:cNvPr id="53" name="圆角矩形 52"/>
            <p:cNvSpPr/>
            <p:nvPr/>
          </p:nvSpPr>
          <p:spPr>
            <a:xfrm>
              <a:off x="6228184" y="3933205"/>
              <a:ext cx="1910308" cy="10801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dirty="0" smtClean="0"/>
                <a:t>下游企业</a:t>
              </a:r>
              <a:endParaRPr lang="zh-CN" altLang="en-US" dirty="0"/>
            </a:p>
          </p:txBody>
        </p:sp>
        <p:pic>
          <p:nvPicPr>
            <p:cNvPr id="54" name="Inhaltsplatzhalter 5" descr="comen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2308" y="4293245"/>
              <a:ext cx="357188" cy="357188"/>
            </a:xfrm>
            <a:prstGeom prst="rect">
              <a:avLst/>
            </a:prstGeom>
          </p:spPr>
        </p:pic>
        <p:pic>
          <p:nvPicPr>
            <p:cNvPr id="55" name="Inhaltsplatzhalter 5" descr="comen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6284" y="4581277"/>
              <a:ext cx="357188" cy="357188"/>
            </a:xfrm>
            <a:prstGeom prst="rect">
              <a:avLst/>
            </a:prstGeom>
          </p:spPr>
        </p:pic>
        <p:pic>
          <p:nvPicPr>
            <p:cNvPr id="56" name="Inhaltsplatzhalter 5" descr="comen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8332" y="4581277"/>
              <a:ext cx="357188" cy="357188"/>
            </a:xfrm>
            <a:prstGeom prst="rect">
              <a:avLst/>
            </a:prstGeom>
          </p:spPr>
        </p:pic>
        <p:grpSp>
          <p:nvGrpSpPr>
            <p:cNvPr id="14" name="组合 56"/>
            <p:cNvGrpSpPr/>
            <p:nvPr/>
          </p:nvGrpSpPr>
          <p:grpSpPr>
            <a:xfrm>
              <a:off x="7346404" y="4293245"/>
              <a:ext cx="652728" cy="637084"/>
              <a:chOff x="2564160" y="4229472"/>
              <a:chExt cx="652728" cy="637084"/>
            </a:xfrm>
          </p:grpSpPr>
          <p:pic>
            <p:nvPicPr>
              <p:cNvPr id="58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708176" y="4229472"/>
                <a:ext cx="292688" cy="4210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9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564160" y="4445496"/>
                <a:ext cx="292688" cy="4210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0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924200" y="4445496"/>
                <a:ext cx="292688" cy="4210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grpSp>
        <p:nvGrpSpPr>
          <p:cNvPr id="15" name="组合 63"/>
          <p:cNvGrpSpPr/>
          <p:nvPr/>
        </p:nvGrpSpPr>
        <p:grpSpPr>
          <a:xfrm>
            <a:off x="6660232" y="1925340"/>
            <a:ext cx="1546440" cy="851003"/>
            <a:chOff x="3707904" y="3933205"/>
            <a:chExt cx="1910308" cy="1080120"/>
          </a:xfrm>
        </p:grpSpPr>
        <p:sp>
          <p:nvSpPr>
            <p:cNvPr id="65" name="圆角矩形 64"/>
            <p:cNvSpPr/>
            <p:nvPr/>
          </p:nvSpPr>
          <p:spPr>
            <a:xfrm>
              <a:off x="3707904" y="3933205"/>
              <a:ext cx="1910308" cy="10801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zh-CN" altLang="en-US" dirty="0" smtClean="0"/>
                <a:t>合作伙伴</a:t>
              </a:r>
              <a:endParaRPr lang="zh-CN" altLang="en-US" dirty="0"/>
            </a:p>
          </p:txBody>
        </p:sp>
        <p:pic>
          <p:nvPicPr>
            <p:cNvPr id="66" name="Inhaltsplatzhalter 5" descr="comen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028" y="4293245"/>
              <a:ext cx="357188" cy="357188"/>
            </a:xfrm>
            <a:prstGeom prst="rect">
              <a:avLst/>
            </a:prstGeom>
          </p:spPr>
        </p:pic>
        <p:pic>
          <p:nvPicPr>
            <p:cNvPr id="67" name="Inhaltsplatzhalter 5" descr="comen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6004" y="4581277"/>
              <a:ext cx="357188" cy="357188"/>
            </a:xfrm>
            <a:prstGeom prst="rect">
              <a:avLst/>
            </a:prstGeom>
          </p:spPr>
        </p:pic>
        <p:pic>
          <p:nvPicPr>
            <p:cNvPr id="68" name="Inhaltsplatzhalter 5" descr="comen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8052" y="4581277"/>
              <a:ext cx="357188" cy="357188"/>
            </a:xfrm>
            <a:prstGeom prst="rect">
              <a:avLst/>
            </a:prstGeom>
          </p:spPr>
        </p:pic>
        <p:grpSp>
          <p:nvGrpSpPr>
            <p:cNvPr id="19" name="组合 48"/>
            <p:cNvGrpSpPr/>
            <p:nvPr/>
          </p:nvGrpSpPr>
          <p:grpSpPr>
            <a:xfrm>
              <a:off x="4826124" y="4293245"/>
              <a:ext cx="652728" cy="637084"/>
              <a:chOff x="2564160" y="4229472"/>
              <a:chExt cx="652728" cy="637084"/>
            </a:xfrm>
          </p:grpSpPr>
          <p:pic>
            <p:nvPicPr>
              <p:cNvPr id="70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708176" y="4229472"/>
                <a:ext cx="292688" cy="4210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564160" y="4445496"/>
                <a:ext cx="292688" cy="4210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2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924200" y="4445496"/>
                <a:ext cx="292688" cy="4210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cxnSp>
        <p:nvCxnSpPr>
          <p:cNvPr id="77" name="直接箭头连接符 76"/>
          <p:cNvCxnSpPr>
            <a:stCxn id="8" idx="2"/>
            <a:endCxn id="4" idx="0"/>
          </p:cNvCxnSpPr>
          <p:nvPr/>
        </p:nvCxnSpPr>
        <p:spPr>
          <a:xfrm>
            <a:off x="863588" y="3104344"/>
            <a:ext cx="1379155" cy="1401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83568" y="34290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使用流程云服务</a:t>
            </a:r>
            <a:endParaRPr lang="zh-CN" altLang="en-US" dirty="0"/>
          </a:p>
        </p:txBody>
      </p:sp>
      <p:cxnSp>
        <p:nvCxnSpPr>
          <p:cNvPr id="80" name="直接箭头连接符 79"/>
          <p:cNvCxnSpPr>
            <a:stCxn id="6" idx="3"/>
            <a:endCxn id="45" idx="1"/>
          </p:cNvCxnSpPr>
          <p:nvPr/>
        </p:nvCxnSpPr>
        <p:spPr>
          <a:xfrm>
            <a:off x="1158776" y="2349190"/>
            <a:ext cx="1324992" cy="16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124124" y="19168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应用开发</a:t>
            </a:r>
            <a:endParaRPr lang="zh-CN" altLang="en-US" dirty="0"/>
          </a:p>
        </p:txBody>
      </p:sp>
      <p:sp>
        <p:nvSpPr>
          <p:cNvPr id="89" name="下箭头 88"/>
          <p:cNvSpPr/>
          <p:nvPr/>
        </p:nvSpPr>
        <p:spPr>
          <a:xfrm>
            <a:off x="2653308" y="3483992"/>
            <a:ext cx="720080" cy="1025128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下箭头 94"/>
          <p:cNvSpPr/>
          <p:nvPr/>
        </p:nvSpPr>
        <p:spPr>
          <a:xfrm rot="10800000">
            <a:off x="3322340" y="2958976"/>
            <a:ext cx="720080" cy="108012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2483768" y="3501008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>
                    <a:lumMod val="75000"/>
                  </a:schemeClr>
                </a:solidFill>
              </a:rPr>
              <a:t>流程调度</a:t>
            </a:r>
            <a:endParaRPr lang="zh-CN" altLang="en-US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0" name="下箭头 99"/>
          <p:cNvSpPr/>
          <p:nvPr/>
        </p:nvSpPr>
        <p:spPr>
          <a:xfrm rot="16200000">
            <a:off x="4331562" y="3921466"/>
            <a:ext cx="720080" cy="1391332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任意多边形 3"/>
          <p:cNvSpPr/>
          <p:nvPr/>
        </p:nvSpPr>
        <p:spPr>
          <a:xfrm>
            <a:off x="1551980" y="4221088"/>
            <a:ext cx="3024336" cy="1020113"/>
          </a:xfrm>
          <a:custGeom>
            <a:avLst/>
            <a:gdLst>
              <a:gd name="connsiteX0" fmla="*/ 1343025 w 4286250"/>
              <a:gd name="connsiteY0" fmla="*/ 214313 h 2000250"/>
              <a:gd name="connsiteX1" fmla="*/ 2486025 w 4286250"/>
              <a:gd name="connsiteY1" fmla="*/ 228600 h 2000250"/>
              <a:gd name="connsiteX2" fmla="*/ 3929062 w 4286250"/>
              <a:gd name="connsiteY2" fmla="*/ 0 h 2000250"/>
              <a:gd name="connsiteX3" fmla="*/ 4286250 w 4286250"/>
              <a:gd name="connsiteY3" fmla="*/ 1285875 h 2000250"/>
              <a:gd name="connsiteX4" fmla="*/ 3386137 w 4286250"/>
              <a:gd name="connsiteY4" fmla="*/ 1843088 h 2000250"/>
              <a:gd name="connsiteX5" fmla="*/ 1943100 w 4286250"/>
              <a:gd name="connsiteY5" fmla="*/ 2000250 h 2000250"/>
              <a:gd name="connsiteX6" fmla="*/ 1114425 w 4286250"/>
              <a:gd name="connsiteY6" fmla="*/ 1314450 h 2000250"/>
              <a:gd name="connsiteX7" fmla="*/ 57150 w 4286250"/>
              <a:gd name="connsiteY7" fmla="*/ 1228725 h 2000250"/>
              <a:gd name="connsiteX8" fmla="*/ 0 w 4286250"/>
              <a:gd name="connsiteY8" fmla="*/ 200025 h 2000250"/>
              <a:gd name="connsiteX9" fmla="*/ 1357312 w 4286250"/>
              <a:gd name="connsiteY9" fmla="*/ 628650 h 2000250"/>
              <a:gd name="connsiteX10" fmla="*/ 1400175 w 4286250"/>
              <a:gd name="connsiteY10" fmla="*/ 228600 h 2000250"/>
              <a:gd name="connsiteX11" fmla="*/ 1414462 w 4286250"/>
              <a:gd name="connsiteY11" fmla="*/ 228600 h 2000250"/>
              <a:gd name="connsiteX0" fmla="*/ 1343025 w 4286250"/>
              <a:gd name="connsiteY0" fmla="*/ 214313 h 2000250"/>
              <a:gd name="connsiteX1" fmla="*/ 2462609 w 4286250"/>
              <a:gd name="connsiteY1" fmla="*/ 434355 h 2000250"/>
              <a:gd name="connsiteX2" fmla="*/ 3929062 w 4286250"/>
              <a:gd name="connsiteY2" fmla="*/ 0 h 2000250"/>
              <a:gd name="connsiteX3" fmla="*/ 4286250 w 4286250"/>
              <a:gd name="connsiteY3" fmla="*/ 1285875 h 2000250"/>
              <a:gd name="connsiteX4" fmla="*/ 3386137 w 4286250"/>
              <a:gd name="connsiteY4" fmla="*/ 1843088 h 2000250"/>
              <a:gd name="connsiteX5" fmla="*/ 1943100 w 4286250"/>
              <a:gd name="connsiteY5" fmla="*/ 2000250 h 2000250"/>
              <a:gd name="connsiteX6" fmla="*/ 1114425 w 4286250"/>
              <a:gd name="connsiteY6" fmla="*/ 1314450 h 2000250"/>
              <a:gd name="connsiteX7" fmla="*/ 57150 w 4286250"/>
              <a:gd name="connsiteY7" fmla="*/ 1228725 h 2000250"/>
              <a:gd name="connsiteX8" fmla="*/ 0 w 4286250"/>
              <a:gd name="connsiteY8" fmla="*/ 200025 h 2000250"/>
              <a:gd name="connsiteX9" fmla="*/ 1357312 w 4286250"/>
              <a:gd name="connsiteY9" fmla="*/ 628650 h 2000250"/>
              <a:gd name="connsiteX10" fmla="*/ 1400175 w 4286250"/>
              <a:gd name="connsiteY10" fmla="*/ 228600 h 2000250"/>
              <a:gd name="connsiteX11" fmla="*/ 1414462 w 4286250"/>
              <a:gd name="connsiteY11" fmla="*/ 228600 h 2000250"/>
              <a:gd name="connsiteX0" fmla="*/ 1343025 w 4286250"/>
              <a:gd name="connsiteY0" fmla="*/ 600844 h 2386781"/>
              <a:gd name="connsiteX1" fmla="*/ 2462609 w 4286250"/>
              <a:gd name="connsiteY1" fmla="*/ 820886 h 2386781"/>
              <a:gd name="connsiteX2" fmla="*/ 3929062 w 4286250"/>
              <a:gd name="connsiteY2" fmla="*/ 386531 h 2386781"/>
              <a:gd name="connsiteX3" fmla="*/ 4286250 w 4286250"/>
              <a:gd name="connsiteY3" fmla="*/ 1672406 h 2386781"/>
              <a:gd name="connsiteX4" fmla="*/ 3386137 w 4286250"/>
              <a:gd name="connsiteY4" fmla="*/ 2229619 h 2386781"/>
              <a:gd name="connsiteX5" fmla="*/ 1943100 w 4286250"/>
              <a:gd name="connsiteY5" fmla="*/ 2386781 h 2386781"/>
              <a:gd name="connsiteX6" fmla="*/ 1114425 w 4286250"/>
              <a:gd name="connsiteY6" fmla="*/ 1700981 h 2386781"/>
              <a:gd name="connsiteX7" fmla="*/ 57150 w 4286250"/>
              <a:gd name="connsiteY7" fmla="*/ 1615256 h 2386781"/>
              <a:gd name="connsiteX8" fmla="*/ 0 w 4286250"/>
              <a:gd name="connsiteY8" fmla="*/ 586556 h 2386781"/>
              <a:gd name="connsiteX9" fmla="*/ 1357312 w 4286250"/>
              <a:gd name="connsiteY9" fmla="*/ 1015181 h 2386781"/>
              <a:gd name="connsiteX10" fmla="*/ 1400175 w 4286250"/>
              <a:gd name="connsiteY10" fmla="*/ 615131 h 2386781"/>
              <a:gd name="connsiteX11" fmla="*/ 1414462 w 4286250"/>
              <a:gd name="connsiteY11" fmla="*/ 615131 h 2386781"/>
              <a:gd name="connsiteX0" fmla="*/ 1343025 w 4286250"/>
              <a:gd name="connsiteY0" fmla="*/ 600844 h 2386781"/>
              <a:gd name="connsiteX1" fmla="*/ 2462609 w 4286250"/>
              <a:gd name="connsiteY1" fmla="*/ 820886 h 2386781"/>
              <a:gd name="connsiteX2" fmla="*/ 3929062 w 4286250"/>
              <a:gd name="connsiteY2" fmla="*/ 386531 h 2386781"/>
              <a:gd name="connsiteX3" fmla="*/ 4286250 w 4286250"/>
              <a:gd name="connsiteY3" fmla="*/ 1672406 h 2386781"/>
              <a:gd name="connsiteX4" fmla="*/ 3386137 w 4286250"/>
              <a:gd name="connsiteY4" fmla="*/ 2229619 h 2386781"/>
              <a:gd name="connsiteX5" fmla="*/ 1943100 w 4286250"/>
              <a:gd name="connsiteY5" fmla="*/ 2386781 h 2386781"/>
              <a:gd name="connsiteX6" fmla="*/ 1114425 w 4286250"/>
              <a:gd name="connsiteY6" fmla="*/ 1700981 h 2386781"/>
              <a:gd name="connsiteX7" fmla="*/ 57150 w 4286250"/>
              <a:gd name="connsiteY7" fmla="*/ 1615256 h 2386781"/>
              <a:gd name="connsiteX8" fmla="*/ 0 w 4286250"/>
              <a:gd name="connsiteY8" fmla="*/ 586556 h 2386781"/>
              <a:gd name="connsiteX9" fmla="*/ 1357312 w 4286250"/>
              <a:gd name="connsiteY9" fmla="*/ 1015181 h 2386781"/>
              <a:gd name="connsiteX10" fmla="*/ 1400175 w 4286250"/>
              <a:gd name="connsiteY10" fmla="*/ 615131 h 2386781"/>
              <a:gd name="connsiteX11" fmla="*/ 1414462 w 4286250"/>
              <a:gd name="connsiteY11" fmla="*/ 615131 h 2386781"/>
              <a:gd name="connsiteX0" fmla="*/ 1343025 w 5416302"/>
              <a:gd name="connsiteY0" fmla="*/ 600844 h 2386781"/>
              <a:gd name="connsiteX1" fmla="*/ 2462609 w 5416302"/>
              <a:gd name="connsiteY1" fmla="*/ 820886 h 2386781"/>
              <a:gd name="connsiteX2" fmla="*/ 3929062 w 5416302"/>
              <a:gd name="connsiteY2" fmla="*/ 386531 h 2386781"/>
              <a:gd name="connsiteX3" fmla="*/ 4286250 w 5416302"/>
              <a:gd name="connsiteY3" fmla="*/ 1672406 h 2386781"/>
              <a:gd name="connsiteX4" fmla="*/ 3386137 w 5416302"/>
              <a:gd name="connsiteY4" fmla="*/ 2229619 h 2386781"/>
              <a:gd name="connsiteX5" fmla="*/ 1943100 w 5416302"/>
              <a:gd name="connsiteY5" fmla="*/ 2386781 h 2386781"/>
              <a:gd name="connsiteX6" fmla="*/ 1114425 w 5416302"/>
              <a:gd name="connsiteY6" fmla="*/ 1700981 h 2386781"/>
              <a:gd name="connsiteX7" fmla="*/ 57150 w 5416302"/>
              <a:gd name="connsiteY7" fmla="*/ 1615256 h 2386781"/>
              <a:gd name="connsiteX8" fmla="*/ 0 w 5416302"/>
              <a:gd name="connsiteY8" fmla="*/ 586556 h 2386781"/>
              <a:gd name="connsiteX9" fmla="*/ 1357312 w 5416302"/>
              <a:gd name="connsiteY9" fmla="*/ 1015181 h 2386781"/>
              <a:gd name="connsiteX10" fmla="*/ 1400175 w 5416302"/>
              <a:gd name="connsiteY10" fmla="*/ 615131 h 2386781"/>
              <a:gd name="connsiteX11" fmla="*/ 1414462 w 5416302"/>
              <a:gd name="connsiteY11" fmla="*/ 615131 h 2386781"/>
              <a:gd name="connsiteX0" fmla="*/ 1343025 w 5416302"/>
              <a:gd name="connsiteY0" fmla="*/ 600844 h 2386781"/>
              <a:gd name="connsiteX1" fmla="*/ 2462609 w 5416302"/>
              <a:gd name="connsiteY1" fmla="*/ 820886 h 2386781"/>
              <a:gd name="connsiteX2" fmla="*/ 3929062 w 5416302"/>
              <a:gd name="connsiteY2" fmla="*/ 386531 h 2386781"/>
              <a:gd name="connsiteX3" fmla="*/ 4286250 w 5416302"/>
              <a:gd name="connsiteY3" fmla="*/ 1672406 h 2386781"/>
              <a:gd name="connsiteX4" fmla="*/ 3386137 w 5416302"/>
              <a:gd name="connsiteY4" fmla="*/ 2229619 h 2386781"/>
              <a:gd name="connsiteX5" fmla="*/ 1943100 w 5416302"/>
              <a:gd name="connsiteY5" fmla="*/ 2386781 h 2386781"/>
              <a:gd name="connsiteX6" fmla="*/ 1114425 w 5416302"/>
              <a:gd name="connsiteY6" fmla="*/ 1700981 h 2386781"/>
              <a:gd name="connsiteX7" fmla="*/ 57150 w 5416302"/>
              <a:gd name="connsiteY7" fmla="*/ 1615256 h 2386781"/>
              <a:gd name="connsiteX8" fmla="*/ 0 w 5416302"/>
              <a:gd name="connsiteY8" fmla="*/ 586556 h 2386781"/>
              <a:gd name="connsiteX9" fmla="*/ 1357312 w 5416302"/>
              <a:gd name="connsiteY9" fmla="*/ 1015181 h 2386781"/>
              <a:gd name="connsiteX10" fmla="*/ 1400175 w 5416302"/>
              <a:gd name="connsiteY10" fmla="*/ 615131 h 2386781"/>
              <a:gd name="connsiteX11" fmla="*/ 1414462 w 5416302"/>
              <a:gd name="connsiteY11" fmla="*/ 615131 h 2386781"/>
              <a:gd name="connsiteX0" fmla="*/ 1343025 w 5101977"/>
              <a:gd name="connsiteY0" fmla="*/ 600844 h 2386781"/>
              <a:gd name="connsiteX1" fmla="*/ 2462609 w 5101977"/>
              <a:gd name="connsiteY1" fmla="*/ 820886 h 2386781"/>
              <a:gd name="connsiteX2" fmla="*/ 3614737 w 5101977"/>
              <a:gd name="connsiteY2" fmla="*/ 748879 h 2386781"/>
              <a:gd name="connsiteX3" fmla="*/ 4286250 w 5101977"/>
              <a:gd name="connsiteY3" fmla="*/ 1672406 h 2386781"/>
              <a:gd name="connsiteX4" fmla="*/ 3386137 w 5101977"/>
              <a:gd name="connsiteY4" fmla="*/ 2229619 h 2386781"/>
              <a:gd name="connsiteX5" fmla="*/ 1943100 w 5101977"/>
              <a:gd name="connsiteY5" fmla="*/ 2386781 h 2386781"/>
              <a:gd name="connsiteX6" fmla="*/ 1114425 w 5101977"/>
              <a:gd name="connsiteY6" fmla="*/ 1700981 h 2386781"/>
              <a:gd name="connsiteX7" fmla="*/ 57150 w 5101977"/>
              <a:gd name="connsiteY7" fmla="*/ 1615256 h 2386781"/>
              <a:gd name="connsiteX8" fmla="*/ 0 w 5101977"/>
              <a:gd name="connsiteY8" fmla="*/ 586556 h 2386781"/>
              <a:gd name="connsiteX9" fmla="*/ 1357312 w 5101977"/>
              <a:gd name="connsiteY9" fmla="*/ 1015181 h 2386781"/>
              <a:gd name="connsiteX10" fmla="*/ 1400175 w 5101977"/>
              <a:gd name="connsiteY10" fmla="*/ 615131 h 2386781"/>
              <a:gd name="connsiteX11" fmla="*/ 1414462 w 5101977"/>
              <a:gd name="connsiteY11" fmla="*/ 615131 h 2386781"/>
              <a:gd name="connsiteX0" fmla="*/ 1343025 w 4661372"/>
              <a:gd name="connsiteY0" fmla="*/ 600844 h 2386781"/>
              <a:gd name="connsiteX1" fmla="*/ 2462609 w 4661372"/>
              <a:gd name="connsiteY1" fmla="*/ 820886 h 2386781"/>
              <a:gd name="connsiteX2" fmla="*/ 3614737 w 4661372"/>
              <a:gd name="connsiteY2" fmla="*/ 748879 h 2386781"/>
              <a:gd name="connsiteX3" fmla="*/ 4286250 w 4661372"/>
              <a:gd name="connsiteY3" fmla="*/ 1672406 h 2386781"/>
              <a:gd name="connsiteX4" fmla="*/ 3386137 w 4661372"/>
              <a:gd name="connsiteY4" fmla="*/ 2229619 h 2386781"/>
              <a:gd name="connsiteX5" fmla="*/ 1943100 w 4661372"/>
              <a:gd name="connsiteY5" fmla="*/ 2386781 h 2386781"/>
              <a:gd name="connsiteX6" fmla="*/ 1114425 w 4661372"/>
              <a:gd name="connsiteY6" fmla="*/ 1700981 h 2386781"/>
              <a:gd name="connsiteX7" fmla="*/ 57150 w 4661372"/>
              <a:gd name="connsiteY7" fmla="*/ 1615256 h 2386781"/>
              <a:gd name="connsiteX8" fmla="*/ 0 w 4661372"/>
              <a:gd name="connsiteY8" fmla="*/ 586556 h 2386781"/>
              <a:gd name="connsiteX9" fmla="*/ 1357312 w 4661372"/>
              <a:gd name="connsiteY9" fmla="*/ 1015181 h 2386781"/>
              <a:gd name="connsiteX10" fmla="*/ 1400175 w 4661372"/>
              <a:gd name="connsiteY10" fmla="*/ 615131 h 2386781"/>
              <a:gd name="connsiteX11" fmla="*/ 1414462 w 4661372"/>
              <a:gd name="connsiteY11" fmla="*/ 615131 h 2386781"/>
              <a:gd name="connsiteX0" fmla="*/ 1343025 w 4661372"/>
              <a:gd name="connsiteY0" fmla="*/ 600844 h 2386781"/>
              <a:gd name="connsiteX1" fmla="*/ 2462609 w 4661372"/>
              <a:gd name="connsiteY1" fmla="*/ 820886 h 2386781"/>
              <a:gd name="connsiteX2" fmla="*/ 3614737 w 4661372"/>
              <a:gd name="connsiteY2" fmla="*/ 748879 h 2386781"/>
              <a:gd name="connsiteX3" fmla="*/ 4286250 w 4661372"/>
              <a:gd name="connsiteY3" fmla="*/ 1672406 h 2386781"/>
              <a:gd name="connsiteX4" fmla="*/ 3386137 w 4661372"/>
              <a:gd name="connsiteY4" fmla="*/ 2229619 h 2386781"/>
              <a:gd name="connsiteX5" fmla="*/ 1943100 w 4661372"/>
              <a:gd name="connsiteY5" fmla="*/ 2386781 h 2386781"/>
              <a:gd name="connsiteX6" fmla="*/ 1114425 w 4661372"/>
              <a:gd name="connsiteY6" fmla="*/ 1700981 h 2386781"/>
              <a:gd name="connsiteX7" fmla="*/ 57150 w 4661372"/>
              <a:gd name="connsiteY7" fmla="*/ 1615256 h 2386781"/>
              <a:gd name="connsiteX8" fmla="*/ 0 w 4661372"/>
              <a:gd name="connsiteY8" fmla="*/ 586556 h 2386781"/>
              <a:gd name="connsiteX9" fmla="*/ 1357312 w 4661372"/>
              <a:gd name="connsiteY9" fmla="*/ 1015181 h 2386781"/>
              <a:gd name="connsiteX10" fmla="*/ 1400175 w 4661372"/>
              <a:gd name="connsiteY10" fmla="*/ 615131 h 2386781"/>
              <a:gd name="connsiteX11" fmla="*/ 1414462 w 4661372"/>
              <a:gd name="connsiteY11" fmla="*/ 615131 h 2386781"/>
              <a:gd name="connsiteX0" fmla="*/ 1343025 w 4661372"/>
              <a:gd name="connsiteY0" fmla="*/ 600844 h 2758257"/>
              <a:gd name="connsiteX1" fmla="*/ 2462609 w 4661372"/>
              <a:gd name="connsiteY1" fmla="*/ 820886 h 2758257"/>
              <a:gd name="connsiteX2" fmla="*/ 3614737 w 4661372"/>
              <a:gd name="connsiteY2" fmla="*/ 748879 h 2758257"/>
              <a:gd name="connsiteX3" fmla="*/ 4286250 w 4661372"/>
              <a:gd name="connsiteY3" fmla="*/ 1672406 h 2758257"/>
              <a:gd name="connsiteX4" fmla="*/ 3386137 w 4661372"/>
              <a:gd name="connsiteY4" fmla="*/ 2229619 h 2758257"/>
              <a:gd name="connsiteX5" fmla="*/ 1943100 w 4661372"/>
              <a:gd name="connsiteY5" fmla="*/ 2386781 h 2758257"/>
              <a:gd name="connsiteX6" fmla="*/ 1114425 w 4661372"/>
              <a:gd name="connsiteY6" fmla="*/ 1700981 h 2758257"/>
              <a:gd name="connsiteX7" fmla="*/ 57150 w 4661372"/>
              <a:gd name="connsiteY7" fmla="*/ 1615256 h 2758257"/>
              <a:gd name="connsiteX8" fmla="*/ 0 w 4661372"/>
              <a:gd name="connsiteY8" fmla="*/ 586556 h 2758257"/>
              <a:gd name="connsiteX9" fmla="*/ 1357312 w 4661372"/>
              <a:gd name="connsiteY9" fmla="*/ 1015181 h 2758257"/>
              <a:gd name="connsiteX10" fmla="*/ 1400175 w 4661372"/>
              <a:gd name="connsiteY10" fmla="*/ 615131 h 2758257"/>
              <a:gd name="connsiteX11" fmla="*/ 1414462 w 4661372"/>
              <a:gd name="connsiteY11" fmla="*/ 615131 h 2758257"/>
              <a:gd name="connsiteX0" fmla="*/ 1343025 w 4661372"/>
              <a:gd name="connsiteY0" fmla="*/ 600844 h 2758257"/>
              <a:gd name="connsiteX1" fmla="*/ 2462609 w 4661372"/>
              <a:gd name="connsiteY1" fmla="*/ 820886 h 2758257"/>
              <a:gd name="connsiteX2" fmla="*/ 3614737 w 4661372"/>
              <a:gd name="connsiteY2" fmla="*/ 748879 h 2758257"/>
              <a:gd name="connsiteX3" fmla="*/ 4286250 w 4661372"/>
              <a:gd name="connsiteY3" fmla="*/ 1672406 h 2758257"/>
              <a:gd name="connsiteX4" fmla="*/ 3386137 w 4661372"/>
              <a:gd name="connsiteY4" fmla="*/ 2229619 h 2758257"/>
              <a:gd name="connsiteX5" fmla="*/ 1943100 w 4661372"/>
              <a:gd name="connsiteY5" fmla="*/ 2386781 h 2758257"/>
              <a:gd name="connsiteX6" fmla="*/ 1114425 w 4661372"/>
              <a:gd name="connsiteY6" fmla="*/ 1700981 h 2758257"/>
              <a:gd name="connsiteX7" fmla="*/ 57150 w 4661372"/>
              <a:gd name="connsiteY7" fmla="*/ 1615256 h 2758257"/>
              <a:gd name="connsiteX8" fmla="*/ 0 w 4661372"/>
              <a:gd name="connsiteY8" fmla="*/ 586556 h 2758257"/>
              <a:gd name="connsiteX9" fmla="*/ 1357312 w 4661372"/>
              <a:gd name="connsiteY9" fmla="*/ 1015181 h 2758257"/>
              <a:gd name="connsiteX10" fmla="*/ 1400175 w 4661372"/>
              <a:gd name="connsiteY10" fmla="*/ 615131 h 2758257"/>
              <a:gd name="connsiteX11" fmla="*/ 1414462 w 4661372"/>
              <a:gd name="connsiteY11" fmla="*/ 615131 h 2758257"/>
              <a:gd name="connsiteX0" fmla="*/ 1343025 w 4661372"/>
              <a:gd name="connsiteY0" fmla="*/ 600844 h 3193554"/>
              <a:gd name="connsiteX1" fmla="*/ 2462609 w 4661372"/>
              <a:gd name="connsiteY1" fmla="*/ 820886 h 3193554"/>
              <a:gd name="connsiteX2" fmla="*/ 3614737 w 4661372"/>
              <a:gd name="connsiteY2" fmla="*/ 748879 h 3193554"/>
              <a:gd name="connsiteX3" fmla="*/ 4286250 w 4661372"/>
              <a:gd name="connsiteY3" fmla="*/ 1672406 h 3193554"/>
              <a:gd name="connsiteX4" fmla="*/ 3386137 w 4661372"/>
              <a:gd name="connsiteY4" fmla="*/ 2229619 h 3193554"/>
              <a:gd name="connsiteX5" fmla="*/ 1943100 w 4661372"/>
              <a:gd name="connsiteY5" fmla="*/ 2386781 h 3193554"/>
              <a:gd name="connsiteX6" fmla="*/ 1114425 w 4661372"/>
              <a:gd name="connsiteY6" fmla="*/ 1700981 h 3193554"/>
              <a:gd name="connsiteX7" fmla="*/ 57150 w 4661372"/>
              <a:gd name="connsiteY7" fmla="*/ 1615256 h 3193554"/>
              <a:gd name="connsiteX8" fmla="*/ 0 w 4661372"/>
              <a:gd name="connsiteY8" fmla="*/ 586556 h 3193554"/>
              <a:gd name="connsiteX9" fmla="*/ 1357312 w 4661372"/>
              <a:gd name="connsiteY9" fmla="*/ 1015181 h 3193554"/>
              <a:gd name="connsiteX10" fmla="*/ 1400175 w 4661372"/>
              <a:gd name="connsiteY10" fmla="*/ 615131 h 3193554"/>
              <a:gd name="connsiteX11" fmla="*/ 1414462 w 4661372"/>
              <a:gd name="connsiteY11" fmla="*/ 615131 h 3193554"/>
              <a:gd name="connsiteX0" fmla="*/ 1343025 w 4661372"/>
              <a:gd name="connsiteY0" fmla="*/ 600844 h 3193554"/>
              <a:gd name="connsiteX1" fmla="*/ 2462609 w 4661372"/>
              <a:gd name="connsiteY1" fmla="*/ 820886 h 3193554"/>
              <a:gd name="connsiteX2" fmla="*/ 3614737 w 4661372"/>
              <a:gd name="connsiteY2" fmla="*/ 748879 h 3193554"/>
              <a:gd name="connsiteX3" fmla="*/ 4286250 w 4661372"/>
              <a:gd name="connsiteY3" fmla="*/ 1672406 h 3193554"/>
              <a:gd name="connsiteX4" fmla="*/ 3386137 w 4661372"/>
              <a:gd name="connsiteY4" fmla="*/ 2229619 h 3193554"/>
              <a:gd name="connsiteX5" fmla="*/ 1943100 w 4661372"/>
              <a:gd name="connsiteY5" fmla="*/ 2386781 h 3193554"/>
              <a:gd name="connsiteX6" fmla="*/ 1114425 w 4661372"/>
              <a:gd name="connsiteY6" fmla="*/ 1700981 h 3193554"/>
              <a:gd name="connsiteX7" fmla="*/ 57150 w 4661372"/>
              <a:gd name="connsiteY7" fmla="*/ 1615256 h 3193554"/>
              <a:gd name="connsiteX8" fmla="*/ 0 w 4661372"/>
              <a:gd name="connsiteY8" fmla="*/ 586556 h 3193554"/>
              <a:gd name="connsiteX9" fmla="*/ 1357312 w 4661372"/>
              <a:gd name="connsiteY9" fmla="*/ 1015181 h 3193554"/>
              <a:gd name="connsiteX10" fmla="*/ 1400175 w 4661372"/>
              <a:gd name="connsiteY10" fmla="*/ 615131 h 3193554"/>
              <a:gd name="connsiteX11" fmla="*/ 1414462 w 4661372"/>
              <a:gd name="connsiteY11" fmla="*/ 615131 h 3193554"/>
              <a:gd name="connsiteX0" fmla="*/ 1343025 w 4661372"/>
              <a:gd name="connsiteY0" fmla="*/ 600844 h 3193554"/>
              <a:gd name="connsiteX1" fmla="*/ 2462609 w 4661372"/>
              <a:gd name="connsiteY1" fmla="*/ 820886 h 3193554"/>
              <a:gd name="connsiteX2" fmla="*/ 3614737 w 4661372"/>
              <a:gd name="connsiteY2" fmla="*/ 748879 h 3193554"/>
              <a:gd name="connsiteX3" fmla="*/ 4286250 w 4661372"/>
              <a:gd name="connsiteY3" fmla="*/ 1672406 h 3193554"/>
              <a:gd name="connsiteX4" fmla="*/ 3386137 w 4661372"/>
              <a:gd name="connsiteY4" fmla="*/ 2229619 h 3193554"/>
              <a:gd name="connsiteX5" fmla="*/ 1943100 w 4661372"/>
              <a:gd name="connsiteY5" fmla="*/ 2386781 h 3193554"/>
              <a:gd name="connsiteX6" fmla="*/ 1114425 w 4661372"/>
              <a:gd name="connsiteY6" fmla="*/ 1700981 h 3193554"/>
              <a:gd name="connsiteX7" fmla="*/ 57150 w 4661372"/>
              <a:gd name="connsiteY7" fmla="*/ 1615256 h 3193554"/>
              <a:gd name="connsiteX8" fmla="*/ 0 w 4661372"/>
              <a:gd name="connsiteY8" fmla="*/ 586556 h 3193554"/>
              <a:gd name="connsiteX9" fmla="*/ 1357312 w 4661372"/>
              <a:gd name="connsiteY9" fmla="*/ 1015181 h 3193554"/>
              <a:gd name="connsiteX10" fmla="*/ 1400175 w 4661372"/>
              <a:gd name="connsiteY10" fmla="*/ 615131 h 3193554"/>
              <a:gd name="connsiteX11" fmla="*/ 1414462 w 4661372"/>
              <a:gd name="connsiteY11" fmla="*/ 615131 h 3193554"/>
              <a:gd name="connsiteX0" fmla="*/ 1343025 w 4661372"/>
              <a:gd name="connsiteY0" fmla="*/ 600844 h 3193554"/>
              <a:gd name="connsiteX1" fmla="*/ 2462609 w 4661372"/>
              <a:gd name="connsiteY1" fmla="*/ 820886 h 3193554"/>
              <a:gd name="connsiteX2" fmla="*/ 3614737 w 4661372"/>
              <a:gd name="connsiteY2" fmla="*/ 748879 h 3193554"/>
              <a:gd name="connsiteX3" fmla="*/ 4286250 w 4661372"/>
              <a:gd name="connsiteY3" fmla="*/ 1672406 h 3193554"/>
              <a:gd name="connsiteX4" fmla="*/ 3386137 w 4661372"/>
              <a:gd name="connsiteY4" fmla="*/ 2229619 h 3193554"/>
              <a:gd name="connsiteX5" fmla="*/ 1943100 w 4661372"/>
              <a:gd name="connsiteY5" fmla="*/ 2386781 h 3193554"/>
              <a:gd name="connsiteX6" fmla="*/ 1114425 w 4661372"/>
              <a:gd name="connsiteY6" fmla="*/ 1700981 h 3193554"/>
              <a:gd name="connsiteX7" fmla="*/ 57150 w 4661372"/>
              <a:gd name="connsiteY7" fmla="*/ 1615256 h 3193554"/>
              <a:gd name="connsiteX8" fmla="*/ 0 w 4661372"/>
              <a:gd name="connsiteY8" fmla="*/ 586556 h 3193554"/>
              <a:gd name="connsiteX9" fmla="*/ 1357312 w 4661372"/>
              <a:gd name="connsiteY9" fmla="*/ 1015181 h 3193554"/>
              <a:gd name="connsiteX10" fmla="*/ 1400175 w 4661372"/>
              <a:gd name="connsiteY10" fmla="*/ 615131 h 3193554"/>
              <a:gd name="connsiteX11" fmla="*/ 1414462 w 4661372"/>
              <a:gd name="connsiteY11" fmla="*/ 615131 h 3193554"/>
              <a:gd name="connsiteX0" fmla="*/ 1343025 w 4661372"/>
              <a:gd name="connsiteY0" fmla="*/ 600844 h 3193554"/>
              <a:gd name="connsiteX1" fmla="*/ 2462609 w 4661372"/>
              <a:gd name="connsiteY1" fmla="*/ 820886 h 3193554"/>
              <a:gd name="connsiteX2" fmla="*/ 3614737 w 4661372"/>
              <a:gd name="connsiteY2" fmla="*/ 748879 h 3193554"/>
              <a:gd name="connsiteX3" fmla="*/ 4286250 w 4661372"/>
              <a:gd name="connsiteY3" fmla="*/ 1672406 h 3193554"/>
              <a:gd name="connsiteX4" fmla="*/ 3386137 w 4661372"/>
              <a:gd name="connsiteY4" fmla="*/ 2229619 h 3193554"/>
              <a:gd name="connsiteX5" fmla="*/ 1943100 w 4661372"/>
              <a:gd name="connsiteY5" fmla="*/ 2386781 h 3193554"/>
              <a:gd name="connsiteX6" fmla="*/ 1114425 w 4661372"/>
              <a:gd name="connsiteY6" fmla="*/ 1700981 h 3193554"/>
              <a:gd name="connsiteX7" fmla="*/ 57150 w 4661372"/>
              <a:gd name="connsiteY7" fmla="*/ 1615256 h 3193554"/>
              <a:gd name="connsiteX8" fmla="*/ 0 w 4661372"/>
              <a:gd name="connsiteY8" fmla="*/ 586556 h 3193554"/>
              <a:gd name="connsiteX9" fmla="*/ 1357312 w 4661372"/>
              <a:gd name="connsiteY9" fmla="*/ 1015181 h 3193554"/>
              <a:gd name="connsiteX10" fmla="*/ 1400175 w 4661372"/>
              <a:gd name="connsiteY10" fmla="*/ 615131 h 3193554"/>
              <a:gd name="connsiteX11" fmla="*/ 1414462 w 4661372"/>
              <a:gd name="connsiteY11" fmla="*/ 615131 h 3193554"/>
              <a:gd name="connsiteX0" fmla="*/ 1343025 w 4661372"/>
              <a:gd name="connsiteY0" fmla="*/ 600844 h 3193554"/>
              <a:gd name="connsiteX1" fmla="*/ 2462609 w 4661372"/>
              <a:gd name="connsiteY1" fmla="*/ 820886 h 3193554"/>
              <a:gd name="connsiteX2" fmla="*/ 3614737 w 4661372"/>
              <a:gd name="connsiteY2" fmla="*/ 748879 h 3193554"/>
              <a:gd name="connsiteX3" fmla="*/ 4286250 w 4661372"/>
              <a:gd name="connsiteY3" fmla="*/ 1672406 h 3193554"/>
              <a:gd name="connsiteX4" fmla="*/ 3386137 w 4661372"/>
              <a:gd name="connsiteY4" fmla="*/ 2229619 h 3193554"/>
              <a:gd name="connsiteX5" fmla="*/ 1943100 w 4661372"/>
              <a:gd name="connsiteY5" fmla="*/ 2386781 h 3193554"/>
              <a:gd name="connsiteX6" fmla="*/ 1114425 w 4661372"/>
              <a:gd name="connsiteY6" fmla="*/ 1700981 h 3193554"/>
              <a:gd name="connsiteX7" fmla="*/ 57150 w 4661372"/>
              <a:gd name="connsiteY7" fmla="*/ 1615256 h 3193554"/>
              <a:gd name="connsiteX8" fmla="*/ 0 w 4661372"/>
              <a:gd name="connsiteY8" fmla="*/ 586556 h 3193554"/>
              <a:gd name="connsiteX9" fmla="*/ 1357312 w 4661372"/>
              <a:gd name="connsiteY9" fmla="*/ 1015181 h 3193554"/>
              <a:gd name="connsiteX10" fmla="*/ 1400175 w 4661372"/>
              <a:gd name="connsiteY10" fmla="*/ 615131 h 3193554"/>
              <a:gd name="connsiteX11" fmla="*/ 1414462 w 4661372"/>
              <a:gd name="connsiteY11" fmla="*/ 615131 h 3193554"/>
              <a:gd name="connsiteX0" fmla="*/ 2247950 w 5566297"/>
              <a:gd name="connsiteY0" fmla="*/ 600844 h 3193554"/>
              <a:gd name="connsiteX1" fmla="*/ 3367534 w 5566297"/>
              <a:gd name="connsiteY1" fmla="*/ 820886 h 3193554"/>
              <a:gd name="connsiteX2" fmla="*/ 4519662 w 5566297"/>
              <a:gd name="connsiteY2" fmla="*/ 748879 h 3193554"/>
              <a:gd name="connsiteX3" fmla="*/ 5191175 w 5566297"/>
              <a:gd name="connsiteY3" fmla="*/ 1672406 h 3193554"/>
              <a:gd name="connsiteX4" fmla="*/ 4291062 w 5566297"/>
              <a:gd name="connsiteY4" fmla="*/ 2229619 h 3193554"/>
              <a:gd name="connsiteX5" fmla="*/ 2848025 w 5566297"/>
              <a:gd name="connsiteY5" fmla="*/ 2386781 h 3193554"/>
              <a:gd name="connsiteX6" fmla="*/ 2019350 w 5566297"/>
              <a:gd name="connsiteY6" fmla="*/ 1700981 h 3193554"/>
              <a:gd name="connsiteX7" fmla="*/ 962075 w 5566297"/>
              <a:gd name="connsiteY7" fmla="*/ 1615256 h 3193554"/>
              <a:gd name="connsiteX8" fmla="*/ 904925 w 5566297"/>
              <a:gd name="connsiteY8" fmla="*/ 586556 h 3193554"/>
              <a:gd name="connsiteX9" fmla="*/ 2262237 w 5566297"/>
              <a:gd name="connsiteY9" fmla="*/ 1015181 h 3193554"/>
              <a:gd name="connsiteX10" fmla="*/ 2305100 w 5566297"/>
              <a:gd name="connsiteY10" fmla="*/ 615131 h 3193554"/>
              <a:gd name="connsiteX11" fmla="*/ 2319387 w 5566297"/>
              <a:gd name="connsiteY11" fmla="*/ 615131 h 3193554"/>
              <a:gd name="connsiteX0" fmla="*/ 2247950 w 5566297"/>
              <a:gd name="connsiteY0" fmla="*/ 600844 h 3193554"/>
              <a:gd name="connsiteX1" fmla="*/ 3367534 w 5566297"/>
              <a:gd name="connsiteY1" fmla="*/ 820886 h 3193554"/>
              <a:gd name="connsiteX2" fmla="*/ 4519662 w 5566297"/>
              <a:gd name="connsiteY2" fmla="*/ 748879 h 3193554"/>
              <a:gd name="connsiteX3" fmla="*/ 5191175 w 5566297"/>
              <a:gd name="connsiteY3" fmla="*/ 1672406 h 3193554"/>
              <a:gd name="connsiteX4" fmla="*/ 4291062 w 5566297"/>
              <a:gd name="connsiteY4" fmla="*/ 2229619 h 3193554"/>
              <a:gd name="connsiteX5" fmla="*/ 2848025 w 5566297"/>
              <a:gd name="connsiteY5" fmla="*/ 2386781 h 3193554"/>
              <a:gd name="connsiteX6" fmla="*/ 2019350 w 5566297"/>
              <a:gd name="connsiteY6" fmla="*/ 1700981 h 3193554"/>
              <a:gd name="connsiteX7" fmla="*/ 962075 w 5566297"/>
              <a:gd name="connsiteY7" fmla="*/ 1615256 h 3193554"/>
              <a:gd name="connsiteX8" fmla="*/ 904925 w 5566297"/>
              <a:gd name="connsiteY8" fmla="*/ 586556 h 3193554"/>
              <a:gd name="connsiteX9" fmla="*/ 2262237 w 5566297"/>
              <a:gd name="connsiteY9" fmla="*/ 1015181 h 3193554"/>
              <a:gd name="connsiteX10" fmla="*/ 2305100 w 5566297"/>
              <a:gd name="connsiteY10" fmla="*/ 615131 h 3193554"/>
              <a:gd name="connsiteX11" fmla="*/ 2319387 w 5566297"/>
              <a:gd name="connsiteY11" fmla="*/ 615131 h 3193554"/>
              <a:gd name="connsiteX0" fmla="*/ 2247950 w 5566297"/>
              <a:gd name="connsiteY0" fmla="*/ 600844 h 3193554"/>
              <a:gd name="connsiteX1" fmla="*/ 3367534 w 5566297"/>
              <a:gd name="connsiteY1" fmla="*/ 820886 h 3193554"/>
              <a:gd name="connsiteX2" fmla="*/ 4519662 w 5566297"/>
              <a:gd name="connsiteY2" fmla="*/ 748879 h 3193554"/>
              <a:gd name="connsiteX3" fmla="*/ 5191175 w 5566297"/>
              <a:gd name="connsiteY3" fmla="*/ 1672406 h 3193554"/>
              <a:gd name="connsiteX4" fmla="*/ 4291062 w 5566297"/>
              <a:gd name="connsiteY4" fmla="*/ 2229619 h 3193554"/>
              <a:gd name="connsiteX5" fmla="*/ 2848025 w 5566297"/>
              <a:gd name="connsiteY5" fmla="*/ 2386781 h 3193554"/>
              <a:gd name="connsiteX6" fmla="*/ 2019350 w 5566297"/>
              <a:gd name="connsiteY6" fmla="*/ 1700981 h 3193554"/>
              <a:gd name="connsiteX7" fmla="*/ 962075 w 5566297"/>
              <a:gd name="connsiteY7" fmla="*/ 1615256 h 3193554"/>
              <a:gd name="connsiteX8" fmla="*/ 904925 w 5566297"/>
              <a:gd name="connsiteY8" fmla="*/ 586556 h 3193554"/>
              <a:gd name="connsiteX9" fmla="*/ 2262237 w 5566297"/>
              <a:gd name="connsiteY9" fmla="*/ 1015181 h 3193554"/>
              <a:gd name="connsiteX10" fmla="*/ 2305100 w 5566297"/>
              <a:gd name="connsiteY10" fmla="*/ 615131 h 3193554"/>
              <a:gd name="connsiteX11" fmla="*/ 2319387 w 5566297"/>
              <a:gd name="connsiteY11" fmla="*/ 615131 h 3193554"/>
              <a:gd name="connsiteX0" fmla="*/ 2247950 w 5566297"/>
              <a:gd name="connsiteY0" fmla="*/ 876697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305100 w 5566297"/>
              <a:gd name="connsiteY10" fmla="*/ 890984 h 3469407"/>
              <a:gd name="connsiteX11" fmla="*/ 2319387 w 5566297"/>
              <a:gd name="connsiteY11" fmla="*/ 890984 h 3469407"/>
              <a:gd name="connsiteX0" fmla="*/ 2247950 w 5566297"/>
              <a:gd name="connsiteY0" fmla="*/ 876697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305100 w 5566297"/>
              <a:gd name="connsiteY10" fmla="*/ 890984 h 3469407"/>
              <a:gd name="connsiteX11" fmla="*/ 2319387 w 5566297"/>
              <a:gd name="connsiteY11" fmla="*/ 890984 h 3469407"/>
              <a:gd name="connsiteX0" fmla="*/ 2247950 w 5566297"/>
              <a:gd name="connsiteY0" fmla="*/ 876697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305100 w 5566297"/>
              <a:gd name="connsiteY10" fmla="*/ 890984 h 3469407"/>
              <a:gd name="connsiteX11" fmla="*/ 2791472 w 5566297"/>
              <a:gd name="connsiteY11" fmla="*/ 376660 h 3469407"/>
              <a:gd name="connsiteX0" fmla="*/ 2247950 w 5566297"/>
              <a:gd name="connsiteY0" fmla="*/ 876697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647456 w 5566297"/>
              <a:gd name="connsiteY10" fmla="*/ 1313260 h 3469407"/>
              <a:gd name="connsiteX11" fmla="*/ 2791472 w 5566297"/>
              <a:gd name="connsiteY11" fmla="*/ 376660 h 3469407"/>
              <a:gd name="connsiteX0" fmla="*/ 2247950 w 5566297"/>
              <a:gd name="connsiteY0" fmla="*/ 876697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647456 w 5566297"/>
              <a:gd name="connsiteY10" fmla="*/ 1313260 h 3469407"/>
              <a:gd name="connsiteX0" fmla="*/ 2647456 w 5566297"/>
              <a:gd name="connsiteY0" fmla="*/ 1313260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647456 w 5566297"/>
              <a:gd name="connsiteY10" fmla="*/ 1313260 h 3469407"/>
              <a:gd name="connsiteX0" fmla="*/ 2647456 w 5566297"/>
              <a:gd name="connsiteY0" fmla="*/ 1313260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647456 w 5566297"/>
              <a:gd name="connsiteY10" fmla="*/ 1313260 h 3469407"/>
              <a:gd name="connsiteX0" fmla="*/ 2647456 w 5566297"/>
              <a:gd name="connsiteY0" fmla="*/ 1313260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647456 w 5566297"/>
              <a:gd name="connsiteY10" fmla="*/ 1313260 h 3469407"/>
              <a:gd name="connsiteX0" fmla="*/ 2647456 w 5566297"/>
              <a:gd name="connsiteY0" fmla="*/ 1313260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287416 w 5566297"/>
              <a:gd name="connsiteY10" fmla="*/ 1313260 h 3469407"/>
              <a:gd name="connsiteX0" fmla="*/ 2647456 w 5566297"/>
              <a:gd name="connsiteY0" fmla="*/ 1313260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359424 w 5566297"/>
              <a:gd name="connsiteY10" fmla="*/ 1672804 h 3469407"/>
              <a:gd name="connsiteX0" fmla="*/ 2647456 w 5566297"/>
              <a:gd name="connsiteY0" fmla="*/ 1313260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575448 w 5566297"/>
              <a:gd name="connsiteY10" fmla="*/ 1888828 h 3469407"/>
              <a:gd name="connsiteX0" fmla="*/ 2647456 w 5566297"/>
              <a:gd name="connsiteY0" fmla="*/ 1313260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863480 w 5566297"/>
              <a:gd name="connsiteY10" fmla="*/ 1960836 h 3469407"/>
              <a:gd name="connsiteX0" fmla="*/ 2647456 w 5566297"/>
              <a:gd name="connsiteY0" fmla="*/ 1313260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863480 w 5566297"/>
              <a:gd name="connsiteY10" fmla="*/ 1960836 h 3469407"/>
              <a:gd name="connsiteX0" fmla="*/ 2647456 w 5566297"/>
              <a:gd name="connsiteY0" fmla="*/ 1313260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0" fmla="*/ 2215408 w 5566297"/>
              <a:gd name="connsiteY0" fmla="*/ 1313260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0" fmla="*/ 2215408 w 5566297"/>
              <a:gd name="connsiteY0" fmla="*/ 1313260 h 3469407"/>
              <a:gd name="connsiteX1" fmla="*/ 2287416 w 5566297"/>
              <a:gd name="connsiteY1" fmla="*/ 1313260 h 3469407"/>
              <a:gd name="connsiteX2" fmla="*/ 3367534 w 5566297"/>
              <a:gd name="connsiteY2" fmla="*/ 1096739 h 3469407"/>
              <a:gd name="connsiteX3" fmla="*/ 4519662 w 5566297"/>
              <a:gd name="connsiteY3" fmla="*/ 1024732 h 3469407"/>
              <a:gd name="connsiteX4" fmla="*/ 5191175 w 5566297"/>
              <a:gd name="connsiteY4" fmla="*/ 1948259 h 3469407"/>
              <a:gd name="connsiteX5" fmla="*/ 4291062 w 5566297"/>
              <a:gd name="connsiteY5" fmla="*/ 2505472 h 3469407"/>
              <a:gd name="connsiteX6" fmla="*/ 2848025 w 5566297"/>
              <a:gd name="connsiteY6" fmla="*/ 2662634 h 3469407"/>
              <a:gd name="connsiteX7" fmla="*/ 2019350 w 5566297"/>
              <a:gd name="connsiteY7" fmla="*/ 1976834 h 3469407"/>
              <a:gd name="connsiteX8" fmla="*/ 962075 w 5566297"/>
              <a:gd name="connsiteY8" fmla="*/ 1891109 h 3469407"/>
              <a:gd name="connsiteX9" fmla="*/ 904925 w 5566297"/>
              <a:gd name="connsiteY9" fmla="*/ 862409 h 3469407"/>
              <a:gd name="connsiteX10" fmla="*/ 2262237 w 5566297"/>
              <a:gd name="connsiteY10" fmla="*/ 1291034 h 3469407"/>
              <a:gd name="connsiteX0" fmla="*/ 2287416 w 5566297"/>
              <a:gd name="connsiteY0" fmla="*/ 1456780 h 3469407"/>
              <a:gd name="connsiteX1" fmla="*/ 2287416 w 5566297"/>
              <a:gd name="connsiteY1" fmla="*/ 1313260 h 3469407"/>
              <a:gd name="connsiteX2" fmla="*/ 3367534 w 5566297"/>
              <a:gd name="connsiteY2" fmla="*/ 1096739 h 3469407"/>
              <a:gd name="connsiteX3" fmla="*/ 4519662 w 5566297"/>
              <a:gd name="connsiteY3" fmla="*/ 1024732 h 3469407"/>
              <a:gd name="connsiteX4" fmla="*/ 5191175 w 5566297"/>
              <a:gd name="connsiteY4" fmla="*/ 1948259 h 3469407"/>
              <a:gd name="connsiteX5" fmla="*/ 4291062 w 5566297"/>
              <a:gd name="connsiteY5" fmla="*/ 2505472 h 3469407"/>
              <a:gd name="connsiteX6" fmla="*/ 2848025 w 5566297"/>
              <a:gd name="connsiteY6" fmla="*/ 2662634 h 3469407"/>
              <a:gd name="connsiteX7" fmla="*/ 2019350 w 5566297"/>
              <a:gd name="connsiteY7" fmla="*/ 1976834 h 3469407"/>
              <a:gd name="connsiteX8" fmla="*/ 962075 w 5566297"/>
              <a:gd name="connsiteY8" fmla="*/ 1891109 h 3469407"/>
              <a:gd name="connsiteX9" fmla="*/ 904925 w 5566297"/>
              <a:gd name="connsiteY9" fmla="*/ 862409 h 3469407"/>
              <a:gd name="connsiteX10" fmla="*/ 2262237 w 5566297"/>
              <a:gd name="connsiteY10" fmla="*/ 1291034 h 3469407"/>
              <a:gd name="connsiteX0" fmla="*/ 2287416 w 5566297"/>
              <a:gd name="connsiteY0" fmla="*/ 1456780 h 3469407"/>
              <a:gd name="connsiteX1" fmla="*/ 2647456 w 5566297"/>
              <a:gd name="connsiteY1" fmla="*/ 1096740 h 3469407"/>
              <a:gd name="connsiteX2" fmla="*/ 3367534 w 5566297"/>
              <a:gd name="connsiteY2" fmla="*/ 1096739 h 3469407"/>
              <a:gd name="connsiteX3" fmla="*/ 4519662 w 5566297"/>
              <a:gd name="connsiteY3" fmla="*/ 1024732 h 3469407"/>
              <a:gd name="connsiteX4" fmla="*/ 5191175 w 5566297"/>
              <a:gd name="connsiteY4" fmla="*/ 1948259 h 3469407"/>
              <a:gd name="connsiteX5" fmla="*/ 4291062 w 5566297"/>
              <a:gd name="connsiteY5" fmla="*/ 2505472 h 3469407"/>
              <a:gd name="connsiteX6" fmla="*/ 2848025 w 5566297"/>
              <a:gd name="connsiteY6" fmla="*/ 2662634 h 3469407"/>
              <a:gd name="connsiteX7" fmla="*/ 2019350 w 5566297"/>
              <a:gd name="connsiteY7" fmla="*/ 1976834 h 3469407"/>
              <a:gd name="connsiteX8" fmla="*/ 962075 w 5566297"/>
              <a:gd name="connsiteY8" fmla="*/ 1891109 h 3469407"/>
              <a:gd name="connsiteX9" fmla="*/ 904925 w 5566297"/>
              <a:gd name="connsiteY9" fmla="*/ 862409 h 3469407"/>
              <a:gd name="connsiteX10" fmla="*/ 2262237 w 5566297"/>
              <a:gd name="connsiteY10" fmla="*/ 1291034 h 3469407"/>
              <a:gd name="connsiteX0" fmla="*/ 2287416 w 5566297"/>
              <a:gd name="connsiteY0" fmla="*/ 1168748 h 3469407"/>
              <a:gd name="connsiteX1" fmla="*/ 2647456 w 5566297"/>
              <a:gd name="connsiteY1" fmla="*/ 1096740 h 3469407"/>
              <a:gd name="connsiteX2" fmla="*/ 3367534 w 5566297"/>
              <a:gd name="connsiteY2" fmla="*/ 1096739 h 3469407"/>
              <a:gd name="connsiteX3" fmla="*/ 4519662 w 5566297"/>
              <a:gd name="connsiteY3" fmla="*/ 1024732 h 3469407"/>
              <a:gd name="connsiteX4" fmla="*/ 5191175 w 5566297"/>
              <a:gd name="connsiteY4" fmla="*/ 1948259 h 3469407"/>
              <a:gd name="connsiteX5" fmla="*/ 4291062 w 5566297"/>
              <a:gd name="connsiteY5" fmla="*/ 2505472 h 3469407"/>
              <a:gd name="connsiteX6" fmla="*/ 2848025 w 5566297"/>
              <a:gd name="connsiteY6" fmla="*/ 2662634 h 3469407"/>
              <a:gd name="connsiteX7" fmla="*/ 2019350 w 5566297"/>
              <a:gd name="connsiteY7" fmla="*/ 1976834 h 3469407"/>
              <a:gd name="connsiteX8" fmla="*/ 962075 w 5566297"/>
              <a:gd name="connsiteY8" fmla="*/ 1891109 h 3469407"/>
              <a:gd name="connsiteX9" fmla="*/ 904925 w 5566297"/>
              <a:gd name="connsiteY9" fmla="*/ 862409 h 3469407"/>
              <a:gd name="connsiteX10" fmla="*/ 2262237 w 5566297"/>
              <a:gd name="connsiteY10" fmla="*/ 1291034 h 3469407"/>
              <a:gd name="connsiteX0" fmla="*/ 2287416 w 5566297"/>
              <a:gd name="connsiteY0" fmla="*/ 1168748 h 3469407"/>
              <a:gd name="connsiteX1" fmla="*/ 2647456 w 5566297"/>
              <a:gd name="connsiteY1" fmla="*/ 1096740 h 3469407"/>
              <a:gd name="connsiteX2" fmla="*/ 3367534 w 5566297"/>
              <a:gd name="connsiteY2" fmla="*/ 1096739 h 3469407"/>
              <a:gd name="connsiteX3" fmla="*/ 4519662 w 5566297"/>
              <a:gd name="connsiteY3" fmla="*/ 1024732 h 3469407"/>
              <a:gd name="connsiteX4" fmla="*/ 5191175 w 5566297"/>
              <a:gd name="connsiteY4" fmla="*/ 1948259 h 3469407"/>
              <a:gd name="connsiteX5" fmla="*/ 4291062 w 5566297"/>
              <a:gd name="connsiteY5" fmla="*/ 2505472 h 3469407"/>
              <a:gd name="connsiteX6" fmla="*/ 2848025 w 5566297"/>
              <a:gd name="connsiteY6" fmla="*/ 2662634 h 3469407"/>
              <a:gd name="connsiteX7" fmla="*/ 2019350 w 5566297"/>
              <a:gd name="connsiteY7" fmla="*/ 1976834 h 3469407"/>
              <a:gd name="connsiteX8" fmla="*/ 962075 w 5566297"/>
              <a:gd name="connsiteY8" fmla="*/ 1891109 h 3469407"/>
              <a:gd name="connsiteX9" fmla="*/ 904925 w 5566297"/>
              <a:gd name="connsiteY9" fmla="*/ 862409 h 3469407"/>
              <a:gd name="connsiteX10" fmla="*/ 2287416 w 5566297"/>
              <a:gd name="connsiteY10" fmla="*/ 1168748 h 3469407"/>
              <a:gd name="connsiteX0" fmla="*/ 2287416 w 5566297"/>
              <a:gd name="connsiteY0" fmla="*/ 1168748 h 3469407"/>
              <a:gd name="connsiteX1" fmla="*/ 2791472 w 5566297"/>
              <a:gd name="connsiteY1" fmla="*/ 808708 h 3469407"/>
              <a:gd name="connsiteX2" fmla="*/ 3367534 w 5566297"/>
              <a:gd name="connsiteY2" fmla="*/ 1096739 h 3469407"/>
              <a:gd name="connsiteX3" fmla="*/ 4519662 w 5566297"/>
              <a:gd name="connsiteY3" fmla="*/ 1024732 h 3469407"/>
              <a:gd name="connsiteX4" fmla="*/ 5191175 w 5566297"/>
              <a:gd name="connsiteY4" fmla="*/ 1948259 h 3469407"/>
              <a:gd name="connsiteX5" fmla="*/ 4291062 w 5566297"/>
              <a:gd name="connsiteY5" fmla="*/ 2505472 h 3469407"/>
              <a:gd name="connsiteX6" fmla="*/ 2848025 w 5566297"/>
              <a:gd name="connsiteY6" fmla="*/ 2662634 h 3469407"/>
              <a:gd name="connsiteX7" fmla="*/ 2019350 w 5566297"/>
              <a:gd name="connsiteY7" fmla="*/ 1976834 h 3469407"/>
              <a:gd name="connsiteX8" fmla="*/ 962075 w 5566297"/>
              <a:gd name="connsiteY8" fmla="*/ 1891109 h 3469407"/>
              <a:gd name="connsiteX9" fmla="*/ 904925 w 5566297"/>
              <a:gd name="connsiteY9" fmla="*/ 862409 h 3469407"/>
              <a:gd name="connsiteX10" fmla="*/ 2287416 w 5566297"/>
              <a:gd name="connsiteY10" fmla="*/ 1168748 h 3469407"/>
              <a:gd name="connsiteX0" fmla="*/ 2287416 w 5566297"/>
              <a:gd name="connsiteY0" fmla="*/ 1168748 h 3469407"/>
              <a:gd name="connsiteX1" fmla="*/ 2791472 w 5566297"/>
              <a:gd name="connsiteY1" fmla="*/ 808708 h 3469407"/>
              <a:gd name="connsiteX2" fmla="*/ 3367534 w 5566297"/>
              <a:gd name="connsiteY2" fmla="*/ 1096739 h 3469407"/>
              <a:gd name="connsiteX3" fmla="*/ 4519662 w 5566297"/>
              <a:gd name="connsiteY3" fmla="*/ 1024732 h 3469407"/>
              <a:gd name="connsiteX4" fmla="*/ 5191175 w 5566297"/>
              <a:gd name="connsiteY4" fmla="*/ 1948259 h 3469407"/>
              <a:gd name="connsiteX5" fmla="*/ 4291062 w 5566297"/>
              <a:gd name="connsiteY5" fmla="*/ 2505472 h 3469407"/>
              <a:gd name="connsiteX6" fmla="*/ 2848025 w 5566297"/>
              <a:gd name="connsiteY6" fmla="*/ 2662634 h 3469407"/>
              <a:gd name="connsiteX7" fmla="*/ 2019350 w 5566297"/>
              <a:gd name="connsiteY7" fmla="*/ 1976834 h 3469407"/>
              <a:gd name="connsiteX8" fmla="*/ 962075 w 5566297"/>
              <a:gd name="connsiteY8" fmla="*/ 1891109 h 3469407"/>
              <a:gd name="connsiteX9" fmla="*/ 904925 w 5566297"/>
              <a:gd name="connsiteY9" fmla="*/ 862409 h 3469407"/>
              <a:gd name="connsiteX10" fmla="*/ 2287416 w 5566297"/>
              <a:gd name="connsiteY10" fmla="*/ 1168748 h 3469407"/>
              <a:gd name="connsiteX0" fmla="*/ 2287416 w 5566297"/>
              <a:gd name="connsiteY0" fmla="*/ 1006425 h 3307084"/>
              <a:gd name="connsiteX1" fmla="*/ 2791472 w 5566297"/>
              <a:gd name="connsiteY1" fmla="*/ 646385 h 3307084"/>
              <a:gd name="connsiteX2" fmla="*/ 3367534 w 5566297"/>
              <a:gd name="connsiteY2" fmla="*/ 934416 h 3307084"/>
              <a:gd name="connsiteX3" fmla="*/ 4519662 w 5566297"/>
              <a:gd name="connsiteY3" fmla="*/ 862409 h 3307084"/>
              <a:gd name="connsiteX4" fmla="*/ 5191175 w 5566297"/>
              <a:gd name="connsiteY4" fmla="*/ 1785936 h 3307084"/>
              <a:gd name="connsiteX5" fmla="*/ 4291062 w 5566297"/>
              <a:gd name="connsiteY5" fmla="*/ 2343149 h 3307084"/>
              <a:gd name="connsiteX6" fmla="*/ 2848025 w 5566297"/>
              <a:gd name="connsiteY6" fmla="*/ 2500311 h 3307084"/>
              <a:gd name="connsiteX7" fmla="*/ 2019350 w 5566297"/>
              <a:gd name="connsiteY7" fmla="*/ 1814511 h 3307084"/>
              <a:gd name="connsiteX8" fmla="*/ 962075 w 5566297"/>
              <a:gd name="connsiteY8" fmla="*/ 1728786 h 3307084"/>
              <a:gd name="connsiteX9" fmla="*/ 1135288 w 5566297"/>
              <a:gd name="connsiteY9" fmla="*/ 862409 h 3307084"/>
              <a:gd name="connsiteX10" fmla="*/ 2287416 w 5566297"/>
              <a:gd name="connsiteY10" fmla="*/ 1006425 h 3307084"/>
              <a:gd name="connsiteX0" fmla="*/ 2287416 w 5566297"/>
              <a:gd name="connsiteY0" fmla="*/ 1117451 h 3418110"/>
              <a:gd name="connsiteX1" fmla="*/ 2791472 w 5566297"/>
              <a:gd name="connsiteY1" fmla="*/ 757411 h 3418110"/>
              <a:gd name="connsiteX2" fmla="*/ 3367534 w 5566297"/>
              <a:gd name="connsiteY2" fmla="*/ 1045442 h 3418110"/>
              <a:gd name="connsiteX3" fmla="*/ 4519662 w 5566297"/>
              <a:gd name="connsiteY3" fmla="*/ 973435 h 3418110"/>
              <a:gd name="connsiteX4" fmla="*/ 5191175 w 5566297"/>
              <a:gd name="connsiteY4" fmla="*/ 1896962 h 3418110"/>
              <a:gd name="connsiteX5" fmla="*/ 4291062 w 5566297"/>
              <a:gd name="connsiteY5" fmla="*/ 2454175 h 3418110"/>
              <a:gd name="connsiteX6" fmla="*/ 2848025 w 5566297"/>
              <a:gd name="connsiteY6" fmla="*/ 2611337 h 3418110"/>
              <a:gd name="connsiteX7" fmla="*/ 2019350 w 5566297"/>
              <a:gd name="connsiteY7" fmla="*/ 1925537 h 3418110"/>
              <a:gd name="connsiteX8" fmla="*/ 962075 w 5566297"/>
              <a:gd name="connsiteY8" fmla="*/ 1839812 h 3418110"/>
              <a:gd name="connsiteX9" fmla="*/ 1135288 w 5566297"/>
              <a:gd name="connsiteY9" fmla="*/ 973435 h 3418110"/>
              <a:gd name="connsiteX10" fmla="*/ 2287416 w 5566297"/>
              <a:gd name="connsiteY10" fmla="*/ 1117451 h 3418110"/>
              <a:gd name="connsiteX0" fmla="*/ 2287416 w 5566297"/>
              <a:gd name="connsiteY0" fmla="*/ 901428 h 3202087"/>
              <a:gd name="connsiteX1" fmla="*/ 2791472 w 5566297"/>
              <a:gd name="connsiteY1" fmla="*/ 541388 h 3202087"/>
              <a:gd name="connsiteX2" fmla="*/ 3367534 w 5566297"/>
              <a:gd name="connsiteY2" fmla="*/ 829419 h 3202087"/>
              <a:gd name="connsiteX3" fmla="*/ 4519662 w 5566297"/>
              <a:gd name="connsiteY3" fmla="*/ 757412 h 3202087"/>
              <a:gd name="connsiteX4" fmla="*/ 5191175 w 5566297"/>
              <a:gd name="connsiteY4" fmla="*/ 1680939 h 3202087"/>
              <a:gd name="connsiteX5" fmla="*/ 4291062 w 5566297"/>
              <a:gd name="connsiteY5" fmla="*/ 2238152 h 3202087"/>
              <a:gd name="connsiteX6" fmla="*/ 2848025 w 5566297"/>
              <a:gd name="connsiteY6" fmla="*/ 2395314 h 3202087"/>
              <a:gd name="connsiteX7" fmla="*/ 2019350 w 5566297"/>
              <a:gd name="connsiteY7" fmla="*/ 1709514 h 3202087"/>
              <a:gd name="connsiteX8" fmla="*/ 962075 w 5566297"/>
              <a:gd name="connsiteY8" fmla="*/ 1623789 h 3202087"/>
              <a:gd name="connsiteX9" fmla="*/ 1279304 w 5566297"/>
              <a:gd name="connsiteY9" fmla="*/ 973435 h 3202087"/>
              <a:gd name="connsiteX10" fmla="*/ 2287416 w 5566297"/>
              <a:gd name="connsiteY10" fmla="*/ 901428 h 3202087"/>
              <a:gd name="connsiteX0" fmla="*/ 2287416 w 5566297"/>
              <a:gd name="connsiteY0" fmla="*/ 901428 h 3202087"/>
              <a:gd name="connsiteX1" fmla="*/ 2791472 w 5566297"/>
              <a:gd name="connsiteY1" fmla="*/ 541388 h 3202087"/>
              <a:gd name="connsiteX2" fmla="*/ 3367534 w 5566297"/>
              <a:gd name="connsiteY2" fmla="*/ 829419 h 3202087"/>
              <a:gd name="connsiteX3" fmla="*/ 4519662 w 5566297"/>
              <a:gd name="connsiteY3" fmla="*/ 757412 h 3202087"/>
              <a:gd name="connsiteX4" fmla="*/ 5191175 w 5566297"/>
              <a:gd name="connsiteY4" fmla="*/ 1680939 h 3202087"/>
              <a:gd name="connsiteX5" fmla="*/ 4291062 w 5566297"/>
              <a:gd name="connsiteY5" fmla="*/ 2238152 h 3202087"/>
              <a:gd name="connsiteX6" fmla="*/ 2848025 w 5566297"/>
              <a:gd name="connsiteY6" fmla="*/ 2395314 h 3202087"/>
              <a:gd name="connsiteX7" fmla="*/ 2019350 w 5566297"/>
              <a:gd name="connsiteY7" fmla="*/ 1709514 h 3202087"/>
              <a:gd name="connsiteX8" fmla="*/ 962075 w 5566297"/>
              <a:gd name="connsiteY8" fmla="*/ 1623789 h 3202087"/>
              <a:gd name="connsiteX9" fmla="*/ 1639344 w 5566297"/>
              <a:gd name="connsiteY9" fmla="*/ 973435 h 3202087"/>
              <a:gd name="connsiteX10" fmla="*/ 2287416 w 5566297"/>
              <a:gd name="connsiteY10" fmla="*/ 901428 h 3202087"/>
              <a:gd name="connsiteX0" fmla="*/ 1754163 w 5033044"/>
              <a:gd name="connsiteY0" fmla="*/ 901428 h 3202087"/>
              <a:gd name="connsiteX1" fmla="*/ 2258219 w 5033044"/>
              <a:gd name="connsiteY1" fmla="*/ 541388 h 3202087"/>
              <a:gd name="connsiteX2" fmla="*/ 2834281 w 5033044"/>
              <a:gd name="connsiteY2" fmla="*/ 829419 h 3202087"/>
              <a:gd name="connsiteX3" fmla="*/ 3986409 w 5033044"/>
              <a:gd name="connsiteY3" fmla="*/ 757412 h 3202087"/>
              <a:gd name="connsiteX4" fmla="*/ 4657922 w 5033044"/>
              <a:gd name="connsiteY4" fmla="*/ 1680939 h 3202087"/>
              <a:gd name="connsiteX5" fmla="*/ 3757809 w 5033044"/>
              <a:gd name="connsiteY5" fmla="*/ 2238152 h 3202087"/>
              <a:gd name="connsiteX6" fmla="*/ 2314772 w 5033044"/>
              <a:gd name="connsiteY6" fmla="*/ 2395314 h 3202087"/>
              <a:gd name="connsiteX7" fmla="*/ 1486097 w 5033044"/>
              <a:gd name="connsiteY7" fmla="*/ 1709514 h 3202087"/>
              <a:gd name="connsiteX8" fmla="*/ 962075 w 5033044"/>
              <a:gd name="connsiteY8" fmla="*/ 1477491 h 3202087"/>
              <a:gd name="connsiteX9" fmla="*/ 1106091 w 5033044"/>
              <a:gd name="connsiteY9" fmla="*/ 973435 h 3202087"/>
              <a:gd name="connsiteX10" fmla="*/ 1754163 w 5033044"/>
              <a:gd name="connsiteY10" fmla="*/ 901428 h 3202087"/>
              <a:gd name="connsiteX0" fmla="*/ 1754163 w 5033044"/>
              <a:gd name="connsiteY0" fmla="*/ 901428 h 3202087"/>
              <a:gd name="connsiteX1" fmla="*/ 2258219 w 5033044"/>
              <a:gd name="connsiteY1" fmla="*/ 541388 h 3202087"/>
              <a:gd name="connsiteX2" fmla="*/ 2834281 w 5033044"/>
              <a:gd name="connsiteY2" fmla="*/ 829419 h 3202087"/>
              <a:gd name="connsiteX3" fmla="*/ 3986409 w 5033044"/>
              <a:gd name="connsiteY3" fmla="*/ 757412 h 3202087"/>
              <a:gd name="connsiteX4" fmla="*/ 4657922 w 5033044"/>
              <a:gd name="connsiteY4" fmla="*/ 1680939 h 3202087"/>
              <a:gd name="connsiteX5" fmla="*/ 3757809 w 5033044"/>
              <a:gd name="connsiteY5" fmla="*/ 2238152 h 3202087"/>
              <a:gd name="connsiteX6" fmla="*/ 2314772 w 5033044"/>
              <a:gd name="connsiteY6" fmla="*/ 2395314 h 3202087"/>
              <a:gd name="connsiteX7" fmla="*/ 1250106 w 5033044"/>
              <a:gd name="connsiteY7" fmla="*/ 1909539 h 3202087"/>
              <a:gd name="connsiteX8" fmla="*/ 962075 w 5033044"/>
              <a:gd name="connsiteY8" fmla="*/ 1477491 h 3202087"/>
              <a:gd name="connsiteX9" fmla="*/ 1106091 w 5033044"/>
              <a:gd name="connsiteY9" fmla="*/ 973435 h 3202087"/>
              <a:gd name="connsiteX10" fmla="*/ 1754163 w 5033044"/>
              <a:gd name="connsiteY10" fmla="*/ 901428 h 3202087"/>
              <a:gd name="connsiteX0" fmla="*/ 1754163 w 5033044"/>
              <a:gd name="connsiteY0" fmla="*/ 901428 h 3202087"/>
              <a:gd name="connsiteX1" fmla="*/ 2258219 w 5033044"/>
              <a:gd name="connsiteY1" fmla="*/ 541388 h 3202087"/>
              <a:gd name="connsiteX2" fmla="*/ 2834281 w 5033044"/>
              <a:gd name="connsiteY2" fmla="*/ 829419 h 3202087"/>
              <a:gd name="connsiteX3" fmla="*/ 3986409 w 5033044"/>
              <a:gd name="connsiteY3" fmla="*/ 757412 h 3202087"/>
              <a:gd name="connsiteX4" fmla="*/ 4657922 w 5033044"/>
              <a:gd name="connsiteY4" fmla="*/ 1680939 h 3202087"/>
              <a:gd name="connsiteX5" fmla="*/ 3757809 w 5033044"/>
              <a:gd name="connsiteY5" fmla="*/ 2238152 h 3202087"/>
              <a:gd name="connsiteX6" fmla="*/ 2314772 w 5033044"/>
              <a:gd name="connsiteY6" fmla="*/ 2395314 h 3202087"/>
              <a:gd name="connsiteX7" fmla="*/ 1250106 w 5033044"/>
              <a:gd name="connsiteY7" fmla="*/ 1909539 h 3202087"/>
              <a:gd name="connsiteX8" fmla="*/ 962075 w 5033044"/>
              <a:gd name="connsiteY8" fmla="*/ 1477491 h 3202087"/>
              <a:gd name="connsiteX9" fmla="*/ 1106091 w 5033044"/>
              <a:gd name="connsiteY9" fmla="*/ 973435 h 3202087"/>
              <a:gd name="connsiteX10" fmla="*/ 1754163 w 5033044"/>
              <a:gd name="connsiteY10" fmla="*/ 901428 h 3202087"/>
              <a:gd name="connsiteX0" fmla="*/ 1362051 w 4640932"/>
              <a:gd name="connsiteY0" fmla="*/ 901428 h 3202087"/>
              <a:gd name="connsiteX1" fmla="*/ 1866107 w 4640932"/>
              <a:gd name="connsiteY1" fmla="*/ 541388 h 3202087"/>
              <a:gd name="connsiteX2" fmla="*/ 2442169 w 4640932"/>
              <a:gd name="connsiteY2" fmla="*/ 829419 h 3202087"/>
              <a:gd name="connsiteX3" fmla="*/ 3594297 w 4640932"/>
              <a:gd name="connsiteY3" fmla="*/ 757412 h 3202087"/>
              <a:gd name="connsiteX4" fmla="*/ 4265810 w 4640932"/>
              <a:gd name="connsiteY4" fmla="*/ 1680939 h 3202087"/>
              <a:gd name="connsiteX5" fmla="*/ 3365697 w 4640932"/>
              <a:gd name="connsiteY5" fmla="*/ 2238152 h 3202087"/>
              <a:gd name="connsiteX6" fmla="*/ 1922660 w 4640932"/>
              <a:gd name="connsiteY6" fmla="*/ 2395314 h 3202087"/>
              <a:gd name="connsiteX7" fmla="*/ 857994 w 4640932"/>
              <a:gd name="connsiteY7" fmla="*/ 1909539 h 3202087"/>
              <a:gd name="connsiteX8" fmla="*/ 569963 w 4640932"/>
              <a:gd name="connsiteY8" fmla="*/ 1477491 h 3202087"/>
              <a:gd name="connsiteX9" fmla="*/ 713979 w 4640932"/>
              <a:gd name="connsiteY9" fmla="*/ 973435 h 3202087"/>
              <a:gd name="connsiteX10" fmla="*/ 1362051 w 4640932"/>
              <a:gd name="connsiteY10" fmla="*/ 901428 h 3202087"/>
              <a:gd name="connsiteX0" fmla="*/ 1362051 w 4640932"/>
              <a:gd name="connsiteY0" fmla="*/ 892895 h 3193554"/>
              <a:gd name="connsiteX1" fmla="*/ 1866107 w 4640932"/>
              <a:gd name="connsiteY1" fmla="*/ 532855 h 3193554"/>
              <a:gd name="connsiteX2" fmla="*/ 2442169 w 4640932"/>
              <a:gd name="connsiteY2" fmla="*/ 820886 h 3193554"/>
              <a:gd name="connsiteX3" fmla="*/ 3594297 w 4640932"/>
              <a:gd name="connsiteY3" fmla="*/ 748879 h 3193554"/>
              <a:gd name="connsiteX4" fmla="*/ 4265810 w 4640932"/>
              <a:gd name="connsiteY4" fmla="*/ 1672406 h 3193554"/>
              <a:gd name="connsiteX5" fmla="*/ 3365697 w 4640932"/>
              <a:gd name="connsiteY5" fmla="*/ 2229619 h 3193554"/>
              <a:gd name="connsiteX6" fmla="*/ 1922660 w 4640932"/>
              <a:gd name="connsiteY6" fmla="*/ 2386781 h 3193554"/>
              <a:gd name="connsiteX7" fmla="*/ 857994 w 4640932"/>
              <a:gd name="connsiteY7" fmla="*/ 1901006 h 3193554"/>
              <a:gd name="connsiteX8" fmla="*/ 569963 w 4640932"/>
              <a:gd name="connsiteY8" fmla="*/ 1468958 h 3193554"/>
              <a:gd name="connsiteX9" fmla="*/ 713979 w 4640932"/>
              <a:gd name="connsiteY9" fmla="*/ 964902 h 3193554"/>
              <a:gd name="connsiteX10" fmla="*/ 1362051 w 4640932"/>
              <a:gd name="connsiteY10" fmla="*/ 892895 h 3193554"/>
              <a:gd name="connsiteX0" fmla="*/ 1362051 w 4640932"/>
              <a:gd name="connsiteY0" fmla="*/ 892895 h 3193554"/>
              <a:gd name="connsiteX1" fmla="*/ 1866107 w 4640932"/>
              <a:gd name="connsiteY1" fmla="*/ 532855 h 3193554"/>
              <a:gd name="connsiteX2" fmla="*/ 2442169 w 4640932"/>
              <a:gd name="connsiteY2" fmla="*/ 820886 h 3193554"/>
              <a:gd name="connsiteX3" fmla="*/ 3594297 w 4640932"/>
              <a:gd name="connsiteY3" fmla="*/ 748879 h 3193554"/>
              <a:gd name="connsiteX4" fmla="*/ 4265810 w 4640932"/>
              <a:gd name="connsiteY4" fmla="*/ 1672406 h 3193554"/>
              <a:gd name="connsiteX5" fmla="*/ 3365697 w 4640932"/>
              <a:gd name="connsiteY5" fmla="*/ 2229619 h 3193554"/>
              <a:gd name="connsiteX6" fmla="*/ 1922660 w 4640932"/>
              <a:gd name="connsiteY6" fmla="*/ 2386781 h 3193554"/>
              <a:gd name="connsiteX7" fmla="*/ 857994 w 4640932"/>
              <a:gd name="connsiteY7" fmla="*/ 1901006 h 3193554"/>
              <a:gd name="connsiteX8" fmla="*/ 569963 w 4640932"/>
              <a:gd name="connsiteY8" fmla="*/ 1468958 h 3193554"/>
              <a:gd name="connsiteX9" fmla="*/ 713979 w 4640932"/>
              <a:gd name="connsiteY9" fmla="*/ 964902 h 3193554"/>
              <a:gd name="connsiteX10" fmla="*/ 1362051 w 4640932"/>
              <a:gd name="connsiteY10" fmla="*/ 892895 h 3193554"/>
              <a:gd name="connsiteX11" fmla="*/ 1362051 w 4640932"/>
              <a:gd name="connsiteY11" fmla="*/ 892895 h 3193554"/>
              <a:gd name="connsiteX0" fmla="*/ 1362051 w 4640932"/>
              <a:gd name="connsiteY0" fmla="*/ 892895 h 3193554"/>
              <a:gd name="connsiteX1" fmla="*/ 2442169 w 4640932"/>
              <a:gd name="connsiteY1" fmla="*/ 820886 h 3193554"/>
              <a:gd name="connsiteX2" fmla="*/ 3594297 w 4640932"/>
              <a:gd name="connsiteY2" fmla="*/ 748879 h 3193554"/>
              <a:gd name="connsiteX3" fmla="*/ 4265810 w 4640932"/>
              <a:gd name="connsiteY3" fmla="*/ 1672406 h 3193554"/>
              <a:gd name="connsiteX4" fmla="*/ 3365697 w 4640932"/>
              <a:gd name="connsiteY4" fmla="*/ 2229619 h 3193554"/>
              <a:gd name="connsiteX5" fmla="*/ 1922660 w 4640932"/>
              <a:gd name="connsiteY5" fmla="*/ 2386781 h 3193554"/>
              <a:gd name="connsiteX6" fmla="*/ 857994 w 4640932"/>
              <a:gd name="connsiteY6" fmla="*/ 1901006 h 3193554"/>
              <a:gd name="connsiteX7" fmla="*/ 569963 w 4640932"/>
              <a:gd name="connsiteY7" fmla="*/ 1468958 h 3193554"/>
              <a:gd name="connsiteX8" fmla="*/ 713979 w 4640932"/>
              <a:gd name="connsiteY8" fmla="*/ 964902 h 3193554"/>
              <a:gd name="connsiteX9" fmla="*/ 1362051 w 4640932"/>
              <a:gd name="connsiteY9" fmla="*/ 892895 h 3193554"/>
              <a:gd name="connsiteX10" fmla="*/ 1362051 w 4640932"/>
              <a:gd name="connsiteY10" fmla="*/ 892895 h 3193554"/>
              <a:gd name="connsiteX0" fmla="*/ 1362051 w 4640932"/>
              <a:gd name="connsiteY0" fmla="*/ 892895 h 3193554"/>
              <a:gd name="connsiteX1" fmla="*/ 2442169 w 4640932"/>
              <a:gd name="connsiteY1" fmla="*/ 820886 h 3193554"/>
              <a:gd name="connsiteX2" fmla="*/ 3594297 w 4640932"/>
              <a:gd name="connsiteY2" fmla="*/ 748879 h 3193554"/>
              <a:gd name="connsiteX3" fmla="*/ 4265810 w 4640932"/>
              <a:gd name="connsiteY3" fmla="*/ 1672406 h 3193554"/>
              <a:gd name="connsiteX4" fmla="*/ 3365697 w 4640932"/>
              <a:gd name="connsiteY4" fmla="*/ 2229619 h 3193554"/>
              <a:gd name="connsiteX5" fmla="*/ 1922660 w 4640932"/>
              <a:gd name="connsiteY5" fmla="*/ 2386781 h 3193554"/>
              <a:gd name="connsiteX6" fmla="*/ 857994 w 4640932"/>
              <a:gd name="connsiteY6" fmla="*/ 1901006 h 3193554"/>
              <a:gd name="connsiteX7" fmla="*/ 569963 w 4640932"/>
              <a:gd name="connsiteY7" fmla="*/ 1468958 h 3193554"/>
              <a:gd name="connsiteX8" fmla="*/ 713979 w 4640932"/>
              <a:gd name="connsiteY8" fmla="*/ 964902 h 3193554"/>
              <a:gd name="connsiteX9" fmla="*/ 1362051 w 4640932"/>
              <a:gd name="connsiteY9" fmla="*/ 892895 h 3193554"/>
              <a:gd name="connsiteX10" fmla="*/ 1362051 w 4640932"/>
              <a:gd name="connsiteY10" fmla="*/ 892895 h 3193554"/>
              <a:gd name="connsiteX0" fmla="*/ 1362051 w 4640932"/>
              <a:gd name="connsiteY0" fmla="*/ 892895 h 3193554"/>
              <a:gd name="connsiteX1" fmla="*/ 2442169 w 4640932"/>
              <a:gd name="connsiteY1" fmla="*/ 820886 h 3193554"/>
              <a:gd name="connsiteX2" fmla="*/ 3594297 w 4640932"/>
              <a:gd name="connsiteY2" fmla="*/ 748879 h 3193554"/>
              <a:gd name="connsiteX3" fmla="*/ 4265810 w 4640932"/>
              <a:gd name="connsiteY3" fmla="*/ 1672406 h 3193554"/>
              <a:gd name="connsiteX4" fmla="*/ 3365697 w 4640932"/>
              <a:gd name="connsiteY4" fmla="*/ 2229619 h 3193554"/>
              <a:gd name="connsiteX5" fmla="*/ 1922660 w 4640932"/>
              <a:gd name="connsiteY5" fmla="*/ 2386781 h 3193554"/>
              <a:gd name="connsiteX6" fmla="*/ 857994 w 4640932"/>
              <a:gd name="connsiteY6" fmla="*/ 1901006 h 3193554"/>
              <a:gd name="connsiteX7" fmla="*/ 569963 w 4640932"/>
              <a:gd name="connsiteY7" fmla="*/ 1468958 h 3193554"/>
              <a:gd name="connsiteX8" fmla="*/ 713979 w 4640932"/>
              <a:gd name="connsiteY8" fmla="*/ 964902 h 3193554"/>
              <a:gd name="connsiteX9" fmla="*/ 1362051 w 4640932"/>
              <a:gd name="connsiteY9" fmla="*/ 892895 h 3193554"/>
              <a:gd name="connsiteX10" fmla="*/ 1362051 w 4640932"/>
              <a:gd name="connsiteY10" fmla="*/ 892895 h 3193554"/>
              <a:gd name="connsiteX0" fmla="*/ 1362051 w 4640932"/>
              <a:gd name="connsiteY0" fmla="*/ 892895 h 3193554"/>
              <a:gd name="connsiteX1" fmla="*/ 2442169 w 4640932"/>
              <a:gd name="connsiteY1" fmla="*/ 820886 h 3193554"/>
              <a:gd name="connsiteX2" fmla="*/ 3594297 w 4640932"/>
              <a:gd name="connsiteY2" fmla="*/ 748879 h 3193554"/>
              <a:gd name="connsiteX3" fmla="*/ 3882330 w 4640932"/>
              <a:gd name="connsiteY3" fmla="*/ 1612973 h 3193554"/>
              <a:gd name="connsiteX4" fmla="*/ 3365697 w 4640932"/>
              <a:gd name="connsiteY4" fmla="*/ 2229619 h 3193554"/>
              <a:gd name="connsiteX5" fmla="*/ 1922660 w 4640932"/>
              <a:gd name="connsiteY5" fmla="*/ 2386781 h 3193554"/>
              <a:gd name="connsiteX6" fmla="*/ 857994 w 4640932"/>
              <a:gd name="connsiteY6" fmla="*/ 1901006 h 3193554"/>
              <a:gd name="connsiteX7" fmla="*/ 569963 w 4640932"/>
              <a:gd name="connsiteY7" fmla="*/ 1468958 h 3193554"/>
              <a:gd name="connsiteX8" fmla="*/ 713979 w 4640932"/>
              <a:gd name="connsiteY8" fmla="*/ 964902 h 3193554"/>
              <a:gd name="connsiteX9" fmla="*/ 1362051 w 4640932"/>
              <a:gd name="connsiteY9" fmla="*/ 892895 h 3193554"/>
              <a:gd name="connsiteX10" fmla="*/ 1362051 w 4640932"/>
              <a:gd name="connsiteY10" fmla="*/ 892895 h 3193554"/>
              <a:gd name="connsiteX0" fmla="*/ 1362051 w 4640932"/>
              <a:gd name="connsiteY0" fmla="*/ 892895 h 3193554"/>
              <a:gd name="connsiteX1" fmla="*/ 2442169 w 4640932"/>
              <a:gd name="connsiteY1" fmla="*/ 820886 h 3193554"/>
              <a:gd name="connsiteX2" fmla="*/ 3594297 w 4640932"/>
              <a:gd name="connsiteY2" fmla="*/ 748879 h 3193554"/>
              <a:gd name="connsiteX3" fmla="*/ 3882330 w 4640932"/>
              <a:gd name="connsiteY3" fmla="*/ 1612973 h 3193554"/>
              <a:gd name="connsiteX4" fmla="*/ 3365697 w 4640932"/>
              <a:gd name="connsiteY4" fmla="*/ 2229619 h 3193554"/>
              <a:gd name="connsiteX5" fmla="*/ 1922660 w 4640932"/>
              <a:gd name="connsiteY5" fmla="*/ 2386781 h 3193554"/>
              <a:gd name="connsiteX6" fmla="*/ 857994 w 4640932"/>
              <a:gd name="connsiteY6" fmla="*/ 1901006 h 3193554"/>
              <a:gd name="connsiteX7" fmla="*/ 569963 w 4640932"/>
              <a:gd name="connsiteY7" fmla="*/ 1468958 h 3193554"/>
              <a:gd name="connsiteX8" fmla="*/ 713979 w 4640932"/>
              <a:gd name="connsiteY8" fmla="*/ 964902 h 3193554"/>
              <a:gd name="connsiteX9" fmla="*/ 1362051 w 4640932"/>
              <a:gd name="connsiteY9" fmla="*/ 892895 h 3193554"/>
              <a:gd name="connsiteX10" fmla="*/ 1362051 w 4640932"/>
              <a:gd name="connsiteY10" fmla="*/ 892895 h 3193554"/>
              <a:gd name="connsiteX0" fmla="*/ 1362051 w 4451970"/>
              <a:gd name="connsiteY0" fmla="*/ 892895 h 3193554"/>
              <a:gd name="connsiteX1" fmla="*/ 2442169 w 4451970"/>
              <a:gd name="connsiteY1" fmla="*/ 820886 h 3193554"/>
              <a:gd name="connsiteX2" fmla="*/ 3594297 w 4451970"/>
              <a:gd name="connsiteY2" fmla="*/ 748879 h 3193554"/>
              <a:gd name="connsiteX3" fmla="*/ 3882330 w 4451970"/>
              <a:gd name="connsiteY3" fmla="*/ 1612973 h 3193554"/>
              <a:gd name="connsiteX4" fmla="*/ 3365697 w 4451970"/>
              <a:gd name="connsiteY4" fmla="*/ 2229619 h 3193554"/>
              <a:gd name="connsiteX5" fmla="*/ 1922660 w 4451970"/>
              <a:gd name="connsiteY5" fmla="*/ 2386781 h 3193554"/>
              <a:gd name="connsiteX6" fmla="*/ 857994 w 4451970"/>
              <a:gd name="connsiteY6" fmla="*/ 1901006 h 3193554"/>
              <a:gd name="connsiteX7" fmla="*/ 569963 w 4451970"/>
              <a:gd name="connsiteY7" fmla="*/ 1468958 h 3193554"/>
              <a:gd name="connsiteX8" fmla="*/ 713979 w 4451970"/>
              <a:gd name="connsiteY8" fmla="*/ 964902 h 3193554"/>
              <a:gd name="connsiteX9" fmla="*/ 1362051 w 4451970"/>
              <a:gd name="connsiteY9" fmla="*/ 892895 h 3193554"/>
              <a:gd name="connsiteX10" fmla="*/ 1362051 w 4451970"/>
              <a:gd name="connsiteY10" fmla="*/ 892895 h 3193554"/>
              <a:gd name="connsiteX0" fmla="*/ 1002012 w 4091931"/>
              <a:gd name="connsiteY0" fmla="*/ 892895 h 3193554"/>
              <a:gd name="connsiteX1" fmla="*/ 2082130 w 4091931"/>
              <a:gd name="connsiteY1" fmla="*/ 820886 h 3193554"/>
              <a:gd name="connsiteX2" fmla="*/ 3234258 w 4091931"/>
              <a:gd name="connsiteY2" fmla="*/ 748879 h 3193554"/>
              <a:gd name="connsiteX3" fmla="*/ 3522291 w 4091931"/>
              <a:gd name="connsiteY3" fmla="*/ 1612973 h 3193554"/>
              <a:gd name="connsiteX4" fmla="*/ 3005658 w 4091931"/>
              <a:gd name="connsiteY4" fmla="*/ 2229619 h 3193554"/>
              <a:gd name="connsiteX5" fmla="*/ 1562621 w 4091931"/>
              <a:gd name="connsiteY5" fmla="*/ 2386781 h 3193554"/>
              <a:gd name="connsiteX6" fmla="*/ 497955 w 4091931"/>
              <a:gd name="connsiteY6" fmla="*/ 1901006 h 3193554"/>
              <a:gd name="connsiteX7" fmla="*/ 569963 w 4091931"/>
              <a:gd name="connsiteY7" fmla="*/ 1468957 h 3193554"/>
              <a:gd name="connsiteX8" fmla="*/ 353940 w 4091931"/>
              <a:gd name="connsiteY8" fmla="*/ 964902 h 3193554"/>
              <a:gd name="connsiteX9" fmla="*/ 1002012 w 4091931"/>
              <a:gd name="connsiteY9" fmla="*/ 892895 h 3193554"/>
              <a:gd name="connsiteX10" fmla="*/ 1002012 w 4091931"/>
              <a:gd name="connsiteY10" fmla="*/ 892895 h 3193554"/>
              <a:gd name="connsiteX0" fmla="*/ 1002012 w 4091931"/>
              <a:gd name="connsiteY0" fmla="*/ 892895 h 3193554"/>
              <a:gd name="connsiteX1" fmla="*/ 2082130 w 4091931"/>
              <a:gd name="connsiteY1" fmla="*/ 820886 h 3193554"/>
              <a:gd name="connsiteX2" fmla="*/ 3234258 w 4091931"/>
              <a:gd name="connsiteY2" fmla="*/ 748879 h 3193554"/>
              <a:gd name="connsiteX3" fmla="*/ 3522291 w 4091931"/>
              <a:gd name="connsiteY3" fmla="*/ 1612973 h 3193554"/>
              <a:gd name="connsiteX4" fmla="*/ 3005658 w 4091931"/>
              <a:gd name="connsiteY4" fmla="*/ 2229619 h 3193554"/>
              <a:gd name="connsiteX5" fmla="*/ 1562621 w 4091931"/>
              <a:gd name="connsiteY5" fmla="*/ 2386781 h 3193554"/>
              <a:gd name="connsiteX6" fmla="*/ 497955 w 4091931"/>
              <a:gd name="connsiteY6" fmla="*/ 1901006 h 3193554"/>
              <a:gd name="connsiteX7" fmla="*/ 569963 w 4091931"/>
              <a:gd name="connsiteY7" fmla="*/ 1468957 h 3193554"/>
              <a:gd name="connsiteX8" fmla="*/ 569963 w 4091931"/>
              <a:gd name="connsiteY8" fmla="*/ 1037405 h 3193554"/>
              <a:gd name="connsiteX9" fmla="*/ 1002012 w 4091931"/>
              <a:gd name="connsiteY9" fmla="*/ 892895 h 3193554"/>
              <a:gd name="connsiteX10" fmla="*/ 1002012 w 4091931"/>
              <a:gd name="connsiteY10" fmla="*/ 892895 h 3193554"/>
              <a:gd name="connsiteX0" fmla="*/ 914650 w 4004569"/>
              <a:gd name="connsiteY0" fmla="*/ 892895 h 3193554"/>
              <a:gd name="connsiteX1" fmla="*/ 1994768 w 4004569"/>
              <a:gd name="connsiteY1" fmla="*/ 820886 h 3193554"/>
              <a:gd name="connsiteX2" fmla="*/ 3146896 w 4004569"/>
              <a:gd name="connsiteY2" fmla="*/ 748879 h 3193554"/>
              <a:gd name="connsiteX3" fmla="*/ 3434929 w 4004569"/>
              <a:gd name="connsiteY3" fmla="*/ 1612973 h 3193554"/>
              <a:gd name="connsiteX4" fmla="*/ 2918296 w 4004569"/>
              <a:gd name="connsiteY4" fmla="*/ 2229619 h 3193554"/>
              <a:gd name="connsiteX5" fmla="*/ 1475259 w 4004569"/>
              <a:gd name="connsiteY5" fmla="*/ 2386781 h 3193554"/>
              <a:gd name="connsiteX6" fmla="*/ 410593 w 4004569"/>
              <a:gd name="connsiteY6" fmla="*/ 1901006 h 3193554"/>
              <a:gd name="connsiteX7" fmla="*/ 482601 w 4004569"/>
              <a:gd name="connsiteY7" fmla="*/ 1468957 h 3193554"/>
              <a:gd name="connsiteX8" fmla="*/ 914650 w 4004569"/>
              <a:gd name="connsiteY8" fmla="*/ 892895 h 3193554"/>
              <a:gd name="connsiteX9" fmla="*/ 914650 w 4004569"/>
              <a:gd name="connsiteY9" fmla="*/ 892895 h 3193554"/>
              <a:gd name="connsiteX0" fmla="*/ 914650 w 4004569"/>
              <a:gd name="connsiteY0" fmla="*/ 892895 h 3193554"/>
              <a:gd name="connsiteX1" fmla="*/ 1994768 w 4004569"/>
              <a:gd name="connsiteY1" fmla="*/ 820886 h 3193554"/>
              <a:gd name="connsiteX2" fmla="*/ 3146896 w 4004569"/>
              <a:gd name="connsiteY2" fmla="*/ 748879 h 3193554"/>
              <a:gd name="connsiteX3" fmla="*/ 3434929 w 4004569"/>
              <a:gd name="connsiteY3" fmla="*/ 1612973 h 3193554"/>
              <a:gd name="connsiteX4" fmla="*/ 2918296 w 4004569"/>
              <a:gd name="connsiteY4" fmla="*/ 2229619 h 3193554"/>
              <a:gd name="connsiteX5" fmla="*/ 1475259 w 4004569"/>
              <a:gd name="connsiteY5" fmla="*/ 2386781 h 3193554"/>
              <a:gd name="connsiteX6" fmla="*/ 410593 w 4004569"/>
              <a:gd name="connsiteY6" fmla="*/ 1901006 h 3193554"/>
              <a:gd name="connsiteX7" fmla="*/ 482601 w 4004569"/>
              <a:gd name="connsiteY7" fmla="*/ 1468957 h 3193554"/>
              <a:gd name="connsiteX8" fmla="*/ 914650 w 4004569"/>
              <a:gd name="connsiteY8" fmla="*/ 892895 h 3193554"/>
              <a:gd name="connsiteX9" fmla="*/ 914650 w 4004569"/>
              <a:gd name="connsiteY9" fmla="*/ 892895 h 3193554"/>
              <a:gd name="connsiteX0" fmla="*/ 914650 w 4004569"/>
              <a:gd name="connsiteY0" fmla="*/ 892895 h 3193554"/>
              <a:gd name="connsiteX1" fmla="*/ 1994768 w 4004569"/>
              <a:gd name="connsiteY1" fmla="*/ 820886 h 3193554"/>
              <a:gd name="connsiteX2" fmla="*/ 3146896 w 4004569"/>
              <a:gd name="connsiteY2" fmla="*/ 748879 h 3193554"/>
              <a:gd name="connsiteX3" fmla="*/ 3434929 w 4004569"/>
              <a:gd name="connsiteY3" fmla="*/ 1612973 h 3193554"/>
              <a:gd name="connsiteX4" fmla="*/ 2918296 w 4004569"/>
              <a:gd name="connsiteY4" fmla="*/ 2229619 h 3193554"/>
              <a:gd name="connsiteX5" fmla="*/ 1475259 w 4004569"/>
              <a:gd name="connsiteY5" fmla="*/ 2386781 h 3193554"/>
              <a:gd name="connsiteX6" fmla="*/ 410593 w 4004569"/>
              <a:gd name="connsiteY6" fmla="*/ 1901006 h 3193554"/>
              <a:gd name="connsiteX7" fmla="*/ 482601 w 4004569"/>
              <a:gd name="connsiteY7" fmla="*/ 1468957 h 3193554"/>
              <a:gd name="connsiteX8" fmla="*/ 914650 w 4004569"/>
              <a:gd name="connsiteY8" fmla="*/ 892895 h 3193554"/>
              <a:gd name="connsiteX9" fmla="*/ 914650 w 4004569"/>
              <a:gd name="connsiteY9" fmla="*/ 892895 h 3193554"/>
              <a:gd name="connsiteX0" fmla="*/ 914650 w 4004569"/>
              <a:gd name="connsiteY0" fmla="*/ 892895 h 3193554"/>
              <a:gd name="connsiteX1" fmla="*/ 1994768 w 4004569"/>
              <a:gd name="connsiteY1" fmla="*/ 820886 h 3193554"/>
              <a:gd name="connsiteX2" fmla="*/ 3146896 w 4004569"/>
              <a:gd name="connsiteY2" fmla="*/ 748879 h 3193554"/>
              <a:gd name="connsiteX3" fmla="*/ 3434929 w 4004569"/>
              <a:gd name="connsiteY3" fmla="*/ 1612973 h 3193554"/>
              <a:gd name="connsiteX4" fmla="*/ 2918296 w 4004569"/>
              <a:gd name="connsiteY4" fmla="*/ 2229619 h 3193554"/>
              <a:gd name="connsiteX5" fmla="*/ 1475259 w 4004569"/>
              <a:gd name="connsiteY5" fmla="*/ 2386781 h 3193554"/>
              <a:gd name="connsiteX6" fmla="*/ 410593 w 4004569"/>
              <a:gd name="connsiteY6" fmla="*/ 1901006 h 3193554"/>
              <a:gd name="connsiteX7" fmla="*/ 482601 w 4004569"/>
              <a:gd name="connsiteY7" fmla="*/ 1468957 h 3193554"/>
              <a:gd name="connsiteX8" fmla="*/ 914650 w 4004569"/>
              <a:gd name="connsiteY8" fmla="*/ 892895 h 3193554"/>
              <a:gd name="connsiteX9" fmla="*/ 914650 w 4004569"/>
              <a:gd name="connsiteY9" fmla="*/ 892895 h 319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4569" h="3193554">
                <a:moveTo>
                  <a:pt x="914650" y="892895"/>
                </a:moveTo>
                <a:cubicBezTo>
                  <a:pt x="924397" y="867354"/>
                  <a:pt x="1095847" y="223209"/>
                  <a:pt x="1994768" y="820886"/>
                </a:cubicBezTo>
                <a:cubicBezTo>
                  <a:pt x="2574446" y="0"/>
                  <a:pt x="3174140" y="713607"/>
                  <a:pt x="3146896" y="748879"/>
                </a:cubicBezTo>
                <a:cubicBezTo>
                  <a:pt x="4004569" y="844079"/>
                  <a:pt x="3425602" y="1603820"/>
                  <a:pt x="3434929" y="1612973"/>
                </a:cubicBezTo>
                <a:cubicBezTo>
                  <a:pt x="3603849" y="2357586"/>
                  <a:pt x="2989734" y="2214190"/>
                  <a:pt x="2918296" y="2229619"/>
                </a:cubicBezTo>
                <a:cubicBezTo>
                  <a:pt x="2314402" y="3193554"/>
                  <a:pt x="1523057" y="2388121"/>
                  <a:pt x="1475259" y="2386781"/>
                </a:cubicBezTo>
                <a:cubicBezTo>
                  <a:pt x="0" y="2642245"/>
                  <a:pt x="375321" y="1871861"/>
                  <a:pt x="410593" y="1901006"/>
                </a:cubicBezTo>
                <a:cubicBezTo>
                  <a:pt x="102865" y="1594941"/>
                  <a:pt x="460078" y="1499814"/>
                  <a:pt x="482601" y="1468957"/>
                </a:cubicBezTo>
                <a:cubicBezTo>
                  <a:pt x="155348" y="708603"/>
                  <a:pt x="898998" y="849205"/>
                  <a:pt x="914650" y="892895"/>
                </a:cubicBezTo>
                <a:lnTo>
                  <a:pt x="914650" y="892895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流程云服务</a:t>
            </a:r>
            <a:endParaRPr lang="zh-CN" altLang="en-US" dirty="0"/>
          </a:p>
        </p:txBody>
      </p:sp>
      <p:sp>
        <p:nvSpPr>
          <p:cNvPr id="97" name="任意多边形 96"/>
          <p:cNvSpPr/>
          <p:nvPr/>
        </p:nvSpPr>
        <p:spPr>
          <a:xfrm>
            <a:off x="5220072" y="4149080"/>
            <a:ext cx="2664296" cy="1020113"/>
          </a:xfrm>
          <a:custGeom>
            <a:avLst/>
            <a:gdLst>
              <a:gd name="connsiteX0" fmla="*/ 1343025 w 4286250"/>
              <a:gd name="connsiteY0" fmla="*/ 214313 h 2000250"/>
              <a:gd name="connsiteX1" fmla="*/ 2486025 w 4286250"/>
              <a:gd name="connsiteY1" fmla="*/ 228600 h 2000250"/>
              <a:gd name="connsiteX2" fmla="*/ 3929062 w 4286250"/>
              <a:gd name="connsiteY2" fmla="*/ 0 h 2000250"/>
              <a:gd name="connsiteX3" fmla="*/ 4286250 w 4286250"/>
              <a:gd name="connsiteY3" fmla="*/ 1285875 h 2000250"/>
              <a:gd name="connsiteX4" fmla="*/ 3386137 w 4286250"/>
              <a:gd name="connsiteY4" fmla="*/ 1843088 h 2000250"/>
              <a:gd name="connsiteX5" fmla="*/ 1943100 w 4286250"/>
              <a:gd name="connsiteY5" fmla="*/ 2000250 h 2000250"/>
              <a:gd name="connsiteX6" fmla="*/ 1114425 w 4286250"/>
              <a:gd name="connsiteY6" fmla="*/ 1314450 h 2000250"/>
              <a:gd name="connsiteX7" fmla="*/ 57150 w 4286250"/>
              <a:gd name="connsiteY7" fmla="*/ 1228725 h 2000250"/>
              <a:gd name="connsiteX8" fmla="*/ 0 w 4286250"/>
              <a:gd name="connsiteY8" fmla="*/ 200025 h 2000250"/>
              <a:gd name="connsiteX9" fmla="*/ 1357312 w 4286250"/>
              <a:gd name="connsiteY9" fmla="*/ 628650 h 2000250"/>
              <a:gd name="connsiteX10" fmla="*/ 1400175 w 4286250"/>
              <a:gd name="connsiteY10" fmla="*/ 228600 h 2000250"/>
              <a:gd name="connsiteX11" fmla="*/ 1414462 w 4286250"/>
              <a:gd name="connsiteY11" fmla="*/ 228600 h 2000250"/>
              <a:gd name="connsiteX0" fmla="*/ 1343025 w 4286250"/>
              <a:gd name="connsiteY0" fmla="*/ 214313 h 2000250"/>
              <a:gd name="connsiteX1" fmla="*/ 2462609 w 4286250"/>
              <a:gd name="connsiteY1" fmla="*/ 434355 h 2000250"/>
              <a:gd name="connsiteX2" fmla="*/ 3929062 w 4286250"/>
              <a:gd name="connsiteY2" fmla="*/ 0 h 2000250"/>
              <a:gd name="connsiteX3" fmla="*/ 4286250 w 4286250"/>
              <a:gd name="connsiteY3" fmla="*/ 1285875 h 2000250"/>
              <a:gd name="connsiteX4" fmla="*/ 3386137 w 4286250"/>
              <a:gd name="connsiteY4" fmla="*/ 1843088 h 2000250"/>
              <a:gd name="connsiteX5" fmla="*/ 1943100 w 4286250"/>
              <a:gd name="connsiteY5" fmla="*/ 2000250 h 2000250"/>
              <a:gd name="connsiteX6" fmla="*/ 1114425 w 4286250"/>
              <a:gd name="connsiteY6" fmla="*/ 1314450 h 2000250"/>
              <a:gd name="connsiteX7" fmla="*/ 57150 w 4286250"/>
              <a:gd name="connsiteY7" fmla="*/ 1228725 h 2000250"/>
              <a:gd name="connsiteX8" fmla="*/ 0 w 4286250"/>
              <a:gd name="connsiteY8" fmla="*/ 200025 h 2000250"/>
              <a:gd name="connsiteX9" fmla="*/ 1357312 w 4286250"/>
              <a:gd name="connsiteY9" fmla="*/ 628650 h 2000250"/>
              <a:gd name="connsiteX10" fmla="*/ 1400175 w 4286250"/>
              <a:gd name="connsiteY10" fmla="*/ 228600 h 2000250"/>
              <a:gd name="connsiteX11" fmla="*/ 1414462 w 4286250"/>
              <a:gd name="connsiteY11" fmla="*/ 228600 h 2000250"/>
              <a:gd name="connsiteX0" fmla="*/ 1343025 w 4286250"/>
              <a:gd name="connsiteY0" fmla="*/ 600844 h 2386781"/>
              <a:gd name="connsiteX1" fmla="*/ 2462609 w 4286250"/>
              <a:gd name="connsiteY1" fmla="*/ 820886 h 2386781"/>
              <a:gd name="connsiteX2" fmla="*/ 3929062 w 4286250"/>
              <a:gd name="connsiteY2" fmla="*/ 386531 h 2386781"/>
              <a:gd name="connsiteX3" fmla="*/ 4286250 w 4286250"/>
              <a:gd name="connsiteY3" fmla="*/ 1672406 h 2386781"/>
              <a:gd name="connsiteX4" fmla="*/ 3386137 w 4286250"/>
              <a:gd name="connsiteY4" fmla="*/ 2229619 h 2386781"/>
              <a:gd name="connsiteX5" fmla="*/ 1943100 w 4286250"/>
              <a:gd name="connsiteY5" fmla="*/ 2386781 h 2386781"/>
              <a:gd name="connsiteX6" fmla="*/ 1114425 w 4286250"/>
              <a:gd name="connsiteY6" fmla="*/ 1700981 h 2386781"/>
              <a:gd name="connsiteX7" fmla="*/ 57150 w 4286250"/>
              <a:gd name="connsiteY7" fmla="*/ 1615256 h 2386781"/>
              <a:gd name="connsiteX8" fmla="*/ 0 w 4286250"/>
              <a:gd name="connsiteY8" fmla="*/ 586556 h 2386781"/>
              <a:gd name="connsiteX9" fmla="*/ 1357312 w 4286250"/>
              <a:gd name="connsiteY9" fmla="*/ 1015181 h 2386781"/>
              <a:gd name="connsiteX10" fmla="*/ 1400175 w 4286250"/>
              <a:gd name="connsiteY10" fmla="*/ 615131 h 2386781"/>
              <a:gd name="connsiteX11" fmla="*/ 1414462 w 4286250"/>
              <a:gd name="connsiteY11" fmla="*/ 615131 h 2386781"/>
              <a:gd name="connsiteX0" fmla="*/ 1343025 w 4286250"/>
              <a:gd name="connsiteY0" fmla="*/ 600844 h 2386781"/>
              <a:gd name="connsiteX1" fmla="*/ 2462609 w 4286250"/>
              <a:gd name="connsiteY1" fmla="*/ 820886 h 2386781"/>
              <a:gd name="connsiteX2" fmla="*/ 3929062 w 4286250"/>
              <a:gd name="connsiteY2" fmla="*/ 386531 h 2386781"/>
              <a:gd name="connsiteX3" fmla="*/ 4286250 w 4286250"/>
              <a:gd name="connsiteY3" fmla="*/ 1672406 h 2386781"/>
              <a:gd name="connsiteX4" fmla="*/ 3386137 w 4286250"/>
              <a:gd name="connsiteY4" fmla="*/ 2229619 h 2386781"/>
              <a:gd name="connsiteX5" fmla="*/ 1943100 w 4286250"/>
              <a:gd name="connsiteY5" fmla="*/ 2386781 h 2386781"/>
              <a:gd name="connsiteX6" fmla="*/ 1114425 w 4286250"/>
              <a:gd name="connsiteY6" fmla="*/ 1700981 h 2386781"/>
              <a:gd name="connsiteX7" fmla="*/ 57150 w 4286250"/>
              <a:gd name="connsiteY7" fmla="*/ 1615256 h 2386781"/>
              <a:gd name="connsiteX8" fmla="*/ 0 w 4286250"/>
              <a:gd name="connsiteY8" fmla="*/ 586556 h 2386781"/>
              <a:gd name="connsiteX9" fmla="*/ 1357312 w 4286250"/>
              <a:gd name="connsiteY9" fmla="*/ 1015181 h 2386781"/>
              <a:gd name="connsiteX10" fmla="*/ 1400175 w 4286250"/>
              <a:gd name="connsiteY10" fmla="*/ 615131 h 2386781"/>
              <a:gd name="connsiteX11" fmla="*/ 1414462 w 4286250"/>
              <a:gd name="connsiteY11" fmla="*/ 615131 h 2386781"/>
              <a:gd name="connsiteX0" fmla="*/ 1343025 w 5416302"/>
              <a:gd name="connsiteY0" fmla="*/ 600844 h 2386781"/>
              <a:gd name="connsiteX1" fmla="*/ 2462609 w 5416302"/>
              <a:gd name="connsiteY1" fmla="*/ 820886 h 2386781"/>
              <a:gd name="connsiteX2" fmla="*/ 3929062 w 5416302"/>
              <a:gd name="connsiteY2" fmla="*/ 386531 h 2386781"/>
              <a:gd name="connsiteX3" fmla="*/ 4286250 w 5416302"/>
              <a:gd name="connsiteY3" fmla="*/ 1672406 h 2386781"/>
              <a:gd name="connsiteX4" fmla="*/ 3386137 w 5416302"/>
              <a:gd name="connsiteY4" fmla="*/ 2229619 h 2386781"/>
              <a:gd name="connsiteX5" fmla="*/ 1943100 w 5416302"/>
              <a:gd name="connsiteY5" fmla="*/ 2386781 h 2386781"/>
              <a:gd name="connsiteX6" fmla="*/ 1114425 w 5416302"/>
              <a:gd name="connsiteY6" fmla="*/ 1700981 h 2386781"/>
              <a:gd name="connsiteX7" fmla="*/ 57150 w 5416302"/>
              <a:gd name="connsiteY7" fmla="*/ 1615256 h 2386781"/>
              <a:gd name="connsiteX8" fmla="*/ 0 w 5416302"/>
              <a:gd name="connsiteY8" fmla="*/ 586556 h 2386781"/>
              <a:gd name="connsiteX9" fmla="*/ 1357312 w 5416302"/>
              <a:gd name="connsiteY9" fmla="*/ 1015181 h 2386781"/>
              <a:gd name="connsiteX10" fmla="*/ 1400175 w 5416302"/>
              <a:gd name="connsiteY10" fmla="*/ 615131 h 2386781"/>
              <a:gd name="connsiteX11" fmla="*/ 1414462 w 5416302"/>
              <a:gd name="connsiteY11" fmla="*/ 615131 h 2386781"/>
              <a:gd name="connsiteX0" fmla="*/ 1343025 w 5416302"/>
              <a:gd name="connsiteY0" fmla="*/ 600844 h 2386781"/>
              <a:gd name="connsiteX1" fmla="*/ 2462609 w 5416302"/>
              <a:gd name="connsiteY1" fmla="*/ 820886 h 2386781"/>
              <a:gd name="connsiteX2" fmla="*/ 3929062 w 5416302"/>
              <a:gd name="connsiteY2" fmla="*/ 386531 h 2386781"/>
              <a:gd name="connsiteX3" fmla="*/ 4286250 w 5416302"/>
              <a:gd name="connsiteY3" fmla="*/ 1672406 h 2386781"/>
              <a:gd name="connsiteX4" fmla="*/ 3386137 w 5416302"/>
              <a:gd name="connsiteY4" fmla="*/ 2229619 h 2386781"/>
              <a:gd name="connsiteX5" fmla="*/ 1943100 w 5416302"/>
              <a:gd name="connsiteY5" fmla="*/ 2386781 h 2386781"/>
              <a:gd name="connsiteX6" fmla="*/ 1114425 w 5416302"/>
              <a:gd name="connsiteY6" fmla="*/ 1700981 h 2386781"/>
              <a:gd name="connsiteX7" fmla="*/ 57150 w 5416302"/>
              <a:gd name="connsiteY7" fmla="*/ 1615256 h 2386781"/>
              <a:gd name="connsiteX8" fmla="*/ 0 w 5416302"/>
              <a:gd name="connsiteY8" fmla="*/ 586556 h 2386781"/>
              <a:gd name="connsiteX9" fmla="*/ 1357312 w 5416302"/>
              <a:gd name="connsiteY9" fmla="*/ 1015181 h 2386781"/>
              <a:gd name="connsiteX10" fmla="*/ 1400175 w 5416302"/>
              <a:gd name="connsiteY10" fmla="*/ 615131 h 2386781"/>
              <a:gd name="connsiteX11" fmla="*/ 1414462 w 5416302"/>
              <a:gd name="connsiteY11" fmla="*/ 615131 h 2386781"/>
              <a:gd name="connsiteX0" fmla="*/ 1343025 w 5101977"/>
              <a:gd name="connsiteY0" fmla="*/ 600844 h 2386781"/>
              <a:gd name="connsiteX1" fmla="*/ 2462609 w 5101977"/>
              <a:gd name="connsiteY1" fmla="*/ 820886 h 2386781"/>
              <a:gd name="connsiteX2" fmla="*/ 3614737 w 5101977"/>
              <a:gd name="connsiteY2" fmla="*/ 748879 h 2386781"/>
              <a:gd name="connsiteX3" fmla="*/ 4286250 w 5101977"/>
              <a:gd name="connsiteY3" fmla="*/ 1672406 h 2386781"/>
              <a:gd name="connsiteX4" fmla="*/ 3386137 w 5101977"/>
              <a:gd name="connsiteY4" fmla="*/ 2229619 h 2386781"/>
              <a:gd name="connsiteX5" fmla="*/ 1943100 w 5101977"/>
              <a:gd name="connsiteY5" fmla="*/ 2386781 h 2386781"/>
              <a:gd name="connsiteX6" fmla="*/ 1114425 w 5101977"/>
              <a:gd name="connsiteY6" fmla="*/ 1700981 h 2386781"/>
              <a:gd name="connsiteX7" fmla="*/ 57150 w 5101977"/>
              <a:gd name="connsiteY7" fmla="*/ 1615256 h 2386781"/>
              <a:gd name="connsiteX8" fmla="*/ 0 w 5101977"/>
              <a:gd name="connsiteY8" fmla="*/ 586556 h 2386781"/>
              <a:gd name="connsiteX9" fmla="*/ 1357312 w 5101977"/>
              <a:gd name="connsiteY9" fmla="*/ 1015181 h 2386781"/>
              <a:gd name="connsiteX10" fmla="*/ 1400175 w 5101977"/>
              <a:gd name="connsiteY10" fmla="*/ 615131 h 2386781"/>
              <a:gd name="connsiteX11" fmla="*/ 1414462 w 5101977"/>
              <a:gd name="connsiteY11" fmla="*/ 615131 h 2386781"/>
              <a:gd name="connsiteX0" fmla="*/ 1343025 w 4661372"/>
              <a:gd name="connsiteY0" fmla="*/ 600844 h 2386781"/>
              <a:gd name="connsiteX1" fmla="*/ 2462609 w 4661372"/>
              <a:gd name="connsiteY1" fmla="*/ 820886 h 2386781"/>
              <a:gd name="connsiteX2" fmla="*/ 3614737 w 4661372"/>
              <a:gd name="connsiteY2" fmla="*/ 748879 h 2386781"/>
              <a:gd name="connsiteX3" fmla="*/ 4286250 w 4661372"/>
              <a:gd name="connsiteY3" fmla="*/ 1672406 h 2386781"/>
              <a:gd name="connsiteX4" fmla="*/ 3386137 w 4661372"/>
              <a:gd name="connsiteY4" fmla="*/ 2229619 h 2386781"/>
              <a:gd name="connsiteX5" fmla="*/ 1943100 w 4661372"/>
              <a:gd name="connsiteY5" fmla="*/ 2386781 h 2386781"/>
              <a:gd name="connsiteX6" fmla="*/ 1114425 w 4661372"/>
              <a:gd name="connsiteY6" fmla="*/ 1700981 h 2386781"/>
              <a:gd name="connsiteX7" fmla="*/ 57150 w 4661372"/>
              <a:gd name="connsiteY7" fmla="*/ 1615256 h 2386781"/>
              <a:gd name="connsiteX8" fmla="*/ 0 w 4661372"/>
              <a:gd name="connsiteY8" fmla="*/ 586556 h 2386781"/>
              <a:gd name="connsiteX9" fmla="*/ 1357312 w 4661372"/>
              <a:gd name="connsiteY9" fmla="*/ 1015181 h 2386781"/>
              <a:gd name="connsiteX10" fmla="*/ 1400175 w 4661372"/>
              <a:gd name="connsiteY10" fmla="*/ 615131 h 2386781"/>
              <a:gd name="connsiteX11" fmla="*/ 1414462 w 4661372"/>
              <a:gd name="connsiteY11" fmla="*/ 615131 h 2386781"/>
              <a:gd name="connsiteX0" fmla="*/ 1343025 w 4661372"/>
              <a:gd name="connsiteY0" fmla="*/ 600844 h 2386781"/>
              <a:gd name="connsiteX1" fmla="*/ 2462609 w 4661372"/>
              <a:gd name="connsiteY1" fmla="*/ 820886 h 2386781"/>
              <a:gd name="connsiteX2" fmla="*/ 3614737 w 4661372"/>
              <a:gd name="connsiteY2" fmla="*/ 748879 h 2386781"/>
              <a:gd name="connsiteX3" fmla="*/ 4286250 w 4661372"/>
              <a:gd name="connsiteY3" fmla="*/ 1672406 h 2386781"/>
              <a:gd name="connsiteX4" fmla="*/ 3386137 w 4661372"/>
              <a:gd name="connsiteY4" fmla="*/ 2229619 h 2386781"/>
              <a:gd name="connsiteX5" fmla="*/ 1943100 w 4661372"/>
              <a:gd name="connsiteY5" fmla="*/ 2386781 h 2386781"/>
              <a:gd name="connsiteX6" fmla="*/ 1114425 w 4661372"/>
              <a:gd name="connsiteY6" fmla="*/ 1700981 h 2386781"/>
              <a:gd name="connsiteX7" fmla="*/ 57150 w 4661372"/>
              <a:gd name="connsiteY7" fmla="*/ 1615256 h 2386781"/>
              <a:gd name="connsiteX8" fmla="*/ 0 w 4661372"/>
              <a:gd name="connsiteY8" fmla="*/ 586556 h 2386781"/>
              <a:gd name="connsiteX9" fmla="*/ 1357312 w 4661372"/>
              <a:gd name="connsiteY9" fmla="*/ 1015181 h 2386781"/>
              <a:gd name="connsiteX10" fmla="*/ 1400175 w 4661372"/>
              <a:gd name="connsiteY10" fmla="*/ 615131 h 2386781"/>
              <a:gd name="connsiteX11" fmla="*/ 1414462 w 4661372"/>
              <a:gd name="connsiteY11" fmla="*/ 615131 h 2386781"/>
              <a:gd name="connsiteX0" fmla="*/ 1343025 w 4661372"/>
              <a:gd name="connsiteY0" fmla="*/ 600844 h 2758257"/>
              <a:gd name="connsiteX1" fmla="*/ 2462609 w 4661372"/>
              <a:gd name="connsiteY1" fmla="*/ 820886 h 2758257"/>
              <a:gd name="connsiteX2" fmla="*/ 3614737 w 4661372"/>
              <a:gd name="connsiteY2" fmla="*/ 748879 h 2758257"/>
              <a:gd name="connsiteX3" fmla="*/ 4286250 w 4661372"/>
              <a:gd name="connsiteY3" fmla="*/ 1672406 h 2758257"/>
              <a:gd name="connsiteX4" fmla="*/ 3386137 w 4661372"/>
              <a:gd name="connsiteY4" fmla="*/ 2229619 h 2758257"/>
              <a:gd name="connsiteX5" fmla="*/ 1943100 w 4661372"/>
              <a:gd name="connsiteY5" fmla="*/ 2386781 h 2758257"/>
              <a:gd name="connsiteX6" fmla="*/ 1114425 w 4661372"/>
              <a:gd name="connsiteY6" fmla="*/ 1700981 h 2758257"/>
              <a:gd name="connsiteX7" fmla="*/ 57150 w 4661372"/>
              <a:gd name="connsiteY7" fmla="*/ 1615256 h 2758257"/>
              <a:gd name="connsiteX8" fmla="*/ 0 w 4661372"/>
              <a:gd name="connsiteY8" fmla="*/ 586556 h 2758257"/>
              <a:gd name="connsiteX9" fmla="*/ 1357312 w 4661372"/>
              <a:gd name="connsiteY9" fmla="*/ 1015181 h 2758257"/>
              <a:gd name="connsiteX10" fmla="*/ 1400175 w 4661372"/>
              <a:gd name="connsiteY10" fmla="*/ 615131 h 2758257"/>
              <a:gd name="connsiteX11" fmla="*/ 1414462 w 4661372"/>
              <a:gd name="connsiteY11" fmla="*/ 615131 h 2758257"/>
              <a:gd name="connsiteX0" fmla="*/ 1343025 w 4661372"/>
              <a:gd name="connsiteY0" fmla="*/ 600844 h 2758257"/>
              <a:gd name="connsiteX1" fmla="*/ 2462609 w 4661372"/>
              <a:gd name="connsiteY1" fmla="*/ 820886 h 2758257"/>
              <a:gd name="connsiteX2" fmla="*/ 3614737 w 4661372"/>
              <a:gd name="connsiteY2" fmla="*/ 748879 h 2758257"/>
              <a:gd name="connsiteX3" fmla="*/ 4286250 w 4661372"/>
              <a:gd name="connsiteY3" fmla="*/ 1672406 h 2758257"/>
              <a:gd name="connsiteX4" fmla="*/ 3386137 w 4661372"/>
              <a:gd name="connsiteY4" fmla="*/ 2229619 h 2758257"/>
              <a:gd name="connsiteX5" fmla="*/ 1943100 w 4661372"/>
              <a:gd name="connsiteY5" fmla="*/ 2386781 h 2758257"/>
              <a:gd name="connsiteX6" fmla="*/ 1114425 w 4661372"/>
              <a:gd name="connsiteY6" fmla="*/ 1700981 h 2758257"/>
              <a:gd name="connsiteX7" fmla="*/ 57150 w 4661372"/>
              <a:gd name="connsiteY7" fmla="*/ 1615256 h 2758257"/>
              <a:gd name="connsiteX8" fmla="*/ 0 w 4661372"/>
              <a:gd name="connsiteY8" fmla="*/ 586556 h 2758257"/>
              <a:gd name="connsiteX9" fmla="*/ 1357312 w 4661372"/>
              <a:gd name="connsiteY9" fmla="*/ 1015181 h 2758257"/>
              <a:gd name="connsiteX10" fmla="*/ 1400175 w 4661372"/>
              <a:gd name="connsiteY10" fmla="*/ 615131 h 2758257"/>
              <a:gd name="connsiteX11" fmla="*/ 1414462 w 4661372"/>
              <a:gd name="connsiteY11" fmla="*/ 615131 h 2758257"/>
              <a:gd name="connsiteX0" fmla="*/ 1343025 w 4661372"/>
              <a:gd name="connsiteY0" fmla="*/ 600844 h 3193554"/>
              <a:gd name="connsiteX1" fmla="*/ 2462609 w 4661372"/>
              <a:gd name="connsiteY1" fmla="*/ 820886 h 3193554"/>
              <a:gd name="connsiteX2" fmla="*/ 3614737 w 4661372"/>
              <a:gd name="connsiteY2" fmla="*/ 748879 h 3193554"/>
              <a:gd name="connsiteX3" fmla="*/ 4286250 w 4661372"/>
              <a:gd name="connsiteY3" fmla="*/ 1672406 h 3193554"/>
              <a:gd name="connsiteX4" fmla="*/ 3386137 w 4661372"/>
              <a:gd name="connsiteY4" fmla="*/ 2229619 h 3193554"/>
              <a:gd name="connsiteX5" fmla="*/ 1943100 w 4661372"/>
              <a:gd name="connsiteY5" fmla="*/ 2386781 h 3193554"/>
              <a:gd name="connsiteX6" fmla="*/ 1114425 w 4661372"/>
              <a:gd name="connsiteY6" fmla="*/ 1700981 h 3193554"/>
              <a:gd name="connsiteX7" fmla="*/ 57150 w 4661372"/>
              <a:gd name="connsiteY7" fmla="*/ 1615256 h 3193554"/>
              <a:gd name="connsiteX8" fmla="*/ 0 w 4661372"/>
              <a:gd name="connsiteY8" fmla="*/ 586556 h 3193554"/>
              <a:gd name="connsiteX9" fmla="*/ 1357312 w 4661372"/>
              <a:gd name="connsiteY9" fmla="*/ 1015181 h 3193554"/>
              <a:gd name="connsiteX10" fmla="*/ 1400175 w 4661372"/>
              <a:gd name="connsiteY10" fmla="*/ 615131 h 3193554"/>
              <a:gd name="connsiteX11" fmla="*/ 1414462 w 4661372"/>
              <a:gd name="connsiteY11" fmla="*/ 615131 h 3193554"/>
              <a:gd name="connsiteX0" fmla="*/ 1343025 w 4661372"/>
              <a:gd name="connsiteY0" fmla="*/ 600844 h 3193554"/>
              <a:gd name="connsiteX1" fmla="*/ 2462609 w 4661372"/>
              <a:gd name="connsiteY1" fmla="*/ 820886 h 3193554"/>
              <a:gd name="connsiteX2" fmla="*/ 3614737 w 4661372"/>
              <a:gd name="connsiteY2" fmla="*/ 748879 h 3193554"/>
              <a:gd name="connsiteX3" fmla="*/ 4286250 w 4661372"/>
              <a:gd name="connsiteY3" fmla="*/ 1672406 h 3193554"/>
              <a:gd name="connsiteX4" fmla="*/ 3386137 w 4661372"/>
              <a:gd name="connsiteY4" fmla="*/ 2229619 h 3193554"/>
              <a:gd name="connsiteX5" fmla="*/ 1943100 w 4661372"/>
              <a:gd name="connsiteY5" fmla="*/ 2386781 h 3193554"/>
              <a:gd name="connsiteX6" fmla="*/ 1114425 w 4661372"/>
              <a:gd name="connsiteY6" fmla="*/ 1700981 h 3193554"/>
              <a:gd name="connsiteX7" fmla="*/ 57150 w 4661372"/>
              <a:gd name="connsiteY7" fmla="*/ 1615256 h 3193554"/>
              <a:gd name="connsiteX8" fmla="*/ 0 w 4661372"/>
              <a:gd name="connsiteY8" fmla="*/ 586556 h 3193554"/>
              <a:gd name="connsiteX9" fmla="*/ 1357312 w 4661372"/>
              <a:gd name="connsiteY9" fmla="*/ 1015181 h 3193554"/>
              <a:gd name="connsiteX10" fmla="*/ 1400175 w 4661372"/>
              <a:gd name="connsiteY10" fmla="*/ 615131 h 3193554"/>
              <a:gd name="connsiteX11" fmla="*/ 1414462 w 4661372"/>
              <a:gd name="connsiteY11" fmla="*/ 615131 h 3193554"/>
              <a:gd name="connsiteX0" fmla="*/ 1343025 w 4661372"/>
              <a:gd name="connsiteY0" fmla="*/ 600844 h 3193554"/>
              <a:gd name="connsiteX1" fmla="*/ 2462609 w 4661372"/>
              <a:gd name="connsiteY1" fmla="*/ 820886 h 3193554"/>
              <a:gd name="connsiteX2" fmla="*/ 3614737 w 4661372"/>
              <a:gd name="connsiteY2" fmla="*/ 748879 h 3193554"/>
              <a:gd name="connsiteX3" fmla="*/ 4286250 w 4661372"/>
              <a:gd name="connsiteY3" fmla="*/ 1672406 h 3193554"/>
              <a:gd name="connsiteX4" fmla="*/ 3386137 w 4661372"/>
              <a:gd name="connsiteY4" fmla="*/ 2229619 h 3193554"/>
              <a:gd name="connsiteX5" fmla="*/ 1943100 w 4661372"/>
              <a:gd name="connsiteY5" fmla="*/ 2386781 h 3193554"/>
              <a:gd name="connsiteX6" fmla="*/ 1114425 w 4661372"/>
              <a:gd name="connsiteY6" fmla="*/ 1700981 h 3193554"/>
              <a:gd name="connsiteX7" fmla="*/ 57150 w 4661372"/>
              <a:gd name="connsiteY7" fmla="*/ 1615256 h 3193554"/>
              <a:gd name="connsiteX8" fmla="*/ 0 w 4661372"/>
              <a:gd name="connsiteY8" fmla="*/ 586556 h 3193554"/>
              <a:gd name="connsiteX9" fmla="*/ 1357312 w 4661372"/>
              <a:gd name="connsiteY9" fmla="*/ 1015181 h 3193554"/>
              <a:gd name="connsiteX10" fmla="*/ 1400175 w 4661372"/>
              <a:gd name="connsiteY10" fmla="*/ 615131 h 3193554"/>
              <a:gd name="connsiteX11" fmla="*/ 1414462 w 4661372"/>
              <a:gd name="connsiteY11" fmla="*/ 615131 h 3193554"/>
              <a:gd name="connsiteX0" fmla="*/ 1343025 w 4661372"/>
              <a:gd name="connsiteY0" fmla="*/ 600844 h 3193554"/>
              <a:gd name="connsiteX1" fmla="*/ 2462609 w 4661372"/>
              <a:gd name="connsiteY1" fmla="*/ 820886 h 3193554"/>
              <a:gd name="connsiteX2" fmla="*/ 3614737 w 4661372"/>
              <a:gd name="connsiteY2" fmla="*/ 748879 h 3193554"/>
              <a:gd name="connsiteX3" fmla="*/ 4286250 w 4661372"/>
              <a:gd name="connsiteY3" fmla="*/ 1672406 h 3193554"/>
              <a:gd name="connsiteX4" fmla="*/ 3386137 w 4661372"/>
              <a:gd name="connsiteY4" fmla="*/ 2229619 h 3193554"/>
              <a:gd name="connsiteX5" fmla="*/ 1943100 w 4661372"/>
              <a:gd name="connsiteY5" fmla="*/ 2386781 h 3193554"/>
              <a:gd name="connsiteX6" fmla="*/ 1114425 w 4661372"/>
              <a:gd name="connsiteY6" fmla="*/ 1700981 h 3193554"/>
              <a:gd name="connsiteX7" fmla="*/ 57150 w 4661372"/>
              <a:gd name="connsiteY7" fmla="*/ 1615256 h 3193554"/>
              <a:gd name="connsiteX8" fmla="*/ 0 w 4661372"/>
              <a:gd name="connsiteY8" fmla="*/ 586556 h 3193554"/>
              <a:gd name="connsiteX9" fmla="*/ 1357312 w 4661372"/>
              <a:gd name="connsiteY9" fmla="*/ 1015181 h 3193554"/>
              <a:gd name="connsiteX10" fmla="*/ 1400175 w 4661372"/>
              <a:gd name="connsiteY10" fmla="*/ 615131 h 3193554"/>
              <a:gd name="connsiteX11" fmla="*/ 1414462 w 4661372"/>
              <a:gd name="connsiteY11" fmla="*/ 615131 h 3193554"/>
              <a:gd name="connsiteX0" fmla="*/ 1343025 w 4661372"/>
              <a:gd name="connsiteY0" fmla="*/ 600844 h 3193554"/>
              <a:gd name="connsiteX1" fmla="*/ 2462609 w 4661372"/>
              <a:gd name="connsiteY1" fmla="*/ 820886 h 3193554"/>
              <a:gd name="connsiteX2" fmla="*/ 3614737 w 4661372"/>
              <a:gd name="connsiteY2" fmla="*/ 748879 h 3193554"/>
              <a:gd name="connsiteX3" fmla="*/ 4286250 w 4661372"/>
              <a:gd name="connsiteY3" fmla="*/ 1672406 h 3193554"/>
              <a:gd name="connsiteX4" fmla="*/ 3386137 w 4661372"/>
              <a:gd name="connsiteY4" fmla="*/ 2229619 h 3193554"/>
              <a:gd name="connsiteX5" fmla="*/ 1943100 w 4661372"/>
              <a:gd name="connsiteY5" fmla="*/ 2386781 h 3193554"/>
              <a:gd name="connsiteX6" fmla="*/ 1114425 w 4661372"/>
              <a:gd name="connsiteY6" fmla="*/ 1700981 h 3193554"/>
              <a:gd name="connsiteX7" fmla="*/ 57150 w 4661372"/>
              <a:gd name="connsiteY7" fmla="*/ 1615256 h 3193554"/>
              <a:gd name="connsiteX8" fmla="*/ 0 w 4661372"/>
              <a:gd name="connsiteY8" fmla="*/ 586556 h 3193554"/>
              <a:gd name="connsiteX9" fmla="*/ 1357312 w 4661372"/>
              <a:gd name="connsiteY9" fmla="*/ 1015181 h 3193554"/>
              <a:gd name="connsiteX10" fmla="*/ 1400175 w 4661372"/>
              <a:gd name="connsiteY10" fmla="*/ 615131 h 3193554"/>
              <a:gd name="connsiteX11" fmla="*/ 1414462 w 4661372"/>
              <a:gd name="connsiteY11" fmla="*/ 615131 h 3193554"/>
              <a:gd name="connsiteX0" fmla="*/ 1343025 w 4661372"/>
              <a:gd name="connsiteY0" fmla="*/ 600844 h 3193554"/>
              <a:gd name="connsiteX1" fmla="*/ 2462609 w 4661372"/>
              <a:gd name="connsiteY1" fmla="*/ 820886 h 3193554"/>
              <a:gd name="connsiteX2" fmla="*/ 3614737 w 4661372"/>
              <a:gd name="connsiteY2" fmla="*/ 748879 h 3193554"/>
              <a:gd name="connsiteX3" fmla="*/ 4286250 w 4661372"/>
              <a:gd name="connsiteY3" fmla="*/ 1672406 h 3193554"/>
              <a:gd name="connsiteX4" fmla="*/ 3386137 w 4661372"/>
              <a:gd name="connsiteY4" fmla="*/ 2229619 h 3193554"/>
              <a:gd name="connsiteX5" fmla="*/ 1943100 w 4661372"/>
              <a:gd name="connsiteY5" fmla="*/ 2386781 h 3193554"/>
              <a:gd name="connsiteX6" fmla="*/ 1114425 w 4661372"/>
              <a:gd name="connsiteY6" fmla="*/ 1700981 h 3193554"/>
              <a:gd name="connsiteX7" fmla="*/ 57150 w 4661372"/>
              <a:gd name="connsiteY7" fmla="*/ 1615256 h 3193554"/>
              <a:gd name="connsiteX8" fmla="*/ 0 w 4661372"/>
              <a:gd name="connsiteY8" fmla="*/ 586556 h 3193554"/>
              <a:gd name="connsiteX9" fmla="*/ 1357312 w 4661372"/>
              <a:gd name="connsiteY9" fmla="*/ 1015181 h 3193554"/>
              <a:gd name="connsiteX10" fmla="*/ 1400175 w 4661372"/>
              <a:gd name="connsiteY10" fmla="*/ 615131 h 3193554"/>
              <a:gd name="connsiteX11" fmla="*/ 1414462 w 4661372"/>
              <a:gd name="connsiteY11" fmla="*/ 615131 h 3193554"/>
              <a:gd name="connsiteX0" fmla="*/ 2247950 w 5566297"/>
              <a:gd name="connsiteY0" fmla="*/ 600844 h 3193554"/>
              <a:gd name="connsiteX1" fmla="*/ 3367534 w 5566297"/>
              <a:gd name="connsiteY1" fmla="*/ 820886 h 3193554"/>
              <a:gd name="connsiteX2" fmla="*/ 4519662 w 5566297"/>
              <a:gd name="connsiteY2" fmla="*/ 748879 h 3193554"/>
              <a:gd name="connsiteX3" fmla="*/ 5191175 w 5566297"/>
              <a:gd name="connsiteY3" fmla="*/ 1672406 h 3193554"/>
              <a:gd name="connsiteX4" fmla="*/ 4291062 w 5566297"/>
              <a:gd name="connsiteY4" fmla="*/ 2229619 h 3193554"/>
              <a:gd name="connsiteX5" fmla="*/ 2848025 w 5566297"/>
              <a:gd name="connsiteY5" fmla="*/ 2386781 h 3193554"/>
              <a:gd name="connsiteX6" fmla="*/ 2019350 w 5566297"/>
              <a:gd name="connsiteY6" fmla="*/ 1700981 h 3193554"/>
              <a:gd name="connsiteX7" fmla="*/ 962075 w 5566297"/>
              <a:gd name="connsiteY7" fmla="*/ 1615256 h 3193554"/>
              <a:gd name="connsiteX8" fmla="*/ 904925 w 5566297"/>
              <a:gd name="connsiteY8" fmla="*/ 586556 h 3193554"/>
              <a:gd name="connsiteX9" fmla="*/ 2262237 w 5566297"/>
              <a:gd name="connsiteY9" fmla="*/ 1015181 h 3193554"/>
              <a:gd name="connsiteX10" fmla="*/ 2305100 w 5566297"/>
              <a:gd name="connsiteY10" fmla="*/ 615131 h 3193554"/>
              <a:gd name="connsiteX11" fmla="*/ 2319387 w 5566297"/>
              <a:gd name="connsiteY11" fmla="*/ 615131 h 3193554"/>
              <a:gd name="connsiteX0" fmla="*/ 2247950 w 5566297"/>
              <a:gd name="connsiteY0" fmla="*/ 600844 h 3193554"/>
              <a:gd name="connsiteX1" fmla="*/ 3367534 w 5566297"/>
              <a:gd name="connsiteY1" fmla="*/ 820886 h 3193554"/>
              <a:gd name="connsiteX2" fmla="*/ 4519662 w 5566297"/>
              <a:gd name="connsiteY2" fmla="*/ 748879 h 3193554"/>
              <a:gd name="connsiteX3" fmla="*/ 5191175 w 5566297"/>
              <a:gd name="connsiteY3" fmla="*/ 1672406 h 3193554"/>
              <a:gd name="connsiteX4" fmla="*/ 4291062 w 5566297"/>
              <a:gd name="connsiteY4" fmla="*/ 2229619 h 3193554"/>
              <a:gd name="connsiteX5" fmla="*/ 2848025 w 5566297"/>
              <a:gd name="connsiteY5" fmla="*/ 2386781 h 3193554"/>
              <a:gd name="connsiteX6" fmla="*/ 2019350 w 5566297"/>
              <a:gd name="connsiteY6" fmla="*/ 1700981 h 3193554"/>
              <a:gd name="connsiteX7" fmla="*/ 962075 w 5566297"/>
              <a:gd name="connsiteY7" fmla="*/ 1615256 h 3193554"/>
              <a:gd name="connsiteX8" fmla="*/ 904925 w 5566297"/>
              <a:gd name="connsiteY8" fmla="*/ 586556 h 3193554"/>
              <a:gd name="connsiteX9" fmla="*/ 2262237 w 5566297"/>
              <a:gd name="connsiteY9" fmla="*/ 1015181 h 3193554"/>
              <a:gd name="connsiteX10" fmla="*/ 2305100 w 5566297"/>
              <a:gd name="connsiteY10" fmla="*/ 615131 h 3193554"/>
              <a:gd name="connsiteX11" fmla="*/ 2319387 w 5566297"/>
              <a:gd name="connsiteY11" fmla="*/ 615131 h 3193554"/>
              <a:gd name="connsiteX0" fmla="*/ 2247950 w 5566297"/>
              <a:gd name="connsiteY0" fmla="*/ 600844 h 3193554"/>
              <a:gd name="connsiteX1" fmla="*/ 3367534 w 5566297"/>
              <a:gd name="connsiteY1" fmla="*/ 820886 h 3193554"/>
              <a:gd name="connsiteX2" fmla="*/ 4519662 w 5566297"/>
              <a:gd name="connsiteY2" fmla="*/ 748879 h 3193554"/>
              <a:gd name="connsiteX3" fmla="*/ 5191175 w 5566297"/>
              <a:gd name="connsiteY3" fmla="*/ 1672406 h 3193554"/>
              <a:gd name="connsiteX4" fmla="*/ 4291062 w 5566297"/>
              <a:gd name="connsiteY4" fmla="*/ 2229619 h 3193554"/>
              <a:gd name="connsiteX5" fmla="*/ 2848025 w 5566297"/>
              <a:gd name="connsiteY5" fmla="*/ 2386781 h 3193554"/>
              <a:gd name="connsiteX6" fmla="*/ 2019350 w 5566297"/>
              <a:gd name="connsiteY6" fmla="*/ 1700981 h 3193554"/>
              <a:gd name="connsiteX7" fmla="*/ 962075 w 5566297"/>
              <a:gd name="connsiteY7" fmla="*/ 1615256 h 3193554"/>
              <a:gd name="connsiteX8" fmla="*/ 904925 w 5566297"/>
              <a:gd name="connsiteY8" fmla="*/ 586556 h 3193554"/>
              <a:gd name="connsiteX9" fmla="*/ 2262237 w 5566297"/>
              <a:gd name="connsiteY9" fmla="*/ 1015181 h 3193554"/>
              <a:gd name="connsiteX10" fmla="*/ 2305100 w 5566297"/>
              <a:gd name="connsiteY10" fmla="*/ 615131 h 3193554"/>
              <a:gd name="connsiteX11" fmla="*/ 2319387 w 5566297"/>
              <a:gd name="connsiteY11" fmla="*/ 615131 h 3193554"/>
              <a:gd name="connsiteX0" fmla="*/ 2247950 w 5566297"/>
              <a:gd name="connsiteY0" fmla="*/ 876697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305100 w 5566297"/>
              <a:gd name="connsiteY10" fmla="*/ 890984 h 3469407"/>
              <a:gd name="connsiteX11" fmla="*/ 2319387 w 5566297"/>
              <a:gd name="connsiteY11" fmla="*/ 890984 h 3469407"/>
              <a:gd name="connsiteX0" fmla="*/ 2247950 w 5566297"/>
              <a:gd name="connsiteY0" fmla="*/ 876697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305100 w 5566297"/>
              <a:gd name="connsiteY10" fmla="*/ 890984 h 3469407"/>
              <a:gd name="connsiteX11" fmla="*/ 2319387 w 5566297"/>
              <a:gd name="connsiteY11" fmla="*/ 890984 h 3469407"/>
              <a:gd name="connsiteX0" fmla="*/ 2247950 w 5566297"/>
              <a:gd name="connsiteY0" fmla="*/ 876697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305100 w 5566297"/>
              <a:gd name="connsiteY10" fmla="*/ 890984 h 3469407"/>
              <a:gd name="connsiteX11" fmla="*/ 2791472 w 5566297"/>
              <a:gd name="connsiteY11" fmla="*/ 376660 h 3469407"/>
              <a:gd name="connsiteX0" fmla="*/ 2247950 w 5566297"/>
              <a:gd name="connsiteY0" fmla="*/ 876697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647456 w 5566297"/>
              <a:gd name="connsiteY10" fmla="*/ 1313260 h 3469407"/>
              <a:gd name="connsiteX11" fmla="*/ 2791472 w 5566297"/>
              <a:gd name="connsiteY11" fmla="*/ 376660 h 3469407"/>
              <a:gd name="connsiteX0" fmla="*/ 2247950 w 5566297"/>
              <a:gd name="connsiteY0" fmla="*/ 876697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647456 w 5566297"/>
              <a:gd name="connsiteY10" fmla="*/ 1313260 h 3469407"/>
              <a:gd name="connsiteX0" fmla="*/ 2647456 w 5566297"/>
              <a:gd name="connsiteY0" fmla="*/ 1313260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647456 w 5566297"/>
              <a:gd name="connsiteY10" fmla="*/ 1313260 h 3469407"/>
              <a:gd name="connsiteX0" fmla="*/ 2647456 w 5566297"/>
              <a:gd name="connsiteY0" fmla="*/ 1313260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647456 w 5566297"/>
              <a:gd name="connsiteY10" fmla="*/ 1313260 h 3469407"/>
              <a:gd name="connsiteX0" fmla="*/ 2647456 w 5566297"/>
              <a:gd name="connsiteY0" fmla="*/ 1313260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647456 w 5566297"/>
              <a:gd name="connsiteY10" fmla="*/ 1313260 h 3469407"/>
              <a:gd name="connsiteX0" fmla="*/ 2647456 w 5566297"/>
              <a:gd name="connsiteY0" fmla="*/ 1313260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287416 w 5566297"/>
              <a:gd name="connsiteY10" fmla="*/ 1313260 h 3469407"/>
              <a:gd name="connsiteX0" fmla="*/ 2647456 w 5566297"/>
              <a:gd name="connsiteY0" fmla="*/ 1313260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359424 w 5566297"/>
              <a:gd name="connsiteY10" fmla="*/ 1672804 h 3469407"/>
              <a:gd name="connsiteX0" fmla="*/ 2647456 w 5566297"/>
              <a:gd name="connsiteY0" fmla="*/ 1313260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575448 w 5566297"/>
              <a:gd name="connsiteY10" fmla="*/ 1888828 h 3469407"/>
              <a:gd name="connsiteX0" fmla="*/ 2647456 w 5566297"/>
              <a:gd name="connsiteY0" fmla="*/ 1313260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863480 w 5566297"/>
              <a:gd name="connsiteY10" fmla="*/ 1960836 h 3469407"/>
              <a:gd name="connsiteX0" fmla="*/ 2647456 w 5566297"/>
              <a:gd name="connsiteY0" fmla="*/ 1313260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10" fmla="*/ 2863480 w 5566297"/>
              <a:gd name="connsiteY10" fmla="*/ 1960836 h 3469407"/>
              <a:gd name="connsiteX0" fmla="*/ 2647456 w 5566297"/>
              <a:gd name="connsiteY0" fmla="*/ 1313260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0" fmla="*/ 2215408 w 5566297"/>
              <a:gd name="connsiteY0" fmla="*/ 1313260 h 3469407"/>
              <a:gd name="connsiteX1" fmla="*/ 3367534 w 5566297"/>
              <a:gd name="connsiteY1" fmla="*/ 1096739 h 3469407"/>
              <a:gd name="connsiteX2" fmla="*/ 4519662 w 5566297"/>
              <a:gd name="connsiteY2" fmla="*/ 1024732 h 3469407"/>
              <a:gd name="connsiteX3" fmla="*/ 5191175 w 5566297"/>
              <a:gd name="connsiteY3" fmla="*/ 1948259 h 3469407"/>
              <a:gd name="connsiteX4" fmla="*/ 4291062 w 5566297"/>
              <a:gd name="connsiteY4" fmla="*/ 2505472 h 3469407"/>
              <a:gd name="connsiteX5" fmla="*/ 2848025 w 5566297"/>
              <a:gd name="connsiteY5" fmla="*/ 2662634 h 3469407"/>
              <a:gd name="connsiteX6" fmla="*/ 2019350 w 5566297"/>
              <a:gd name="connsiteY6" fmla="*/ 1976834 h 3469407"/>
              <a:gd name="connsiteX7" fmla="*/ 962075 w 5566297"/>
              <a:gd name="connsiteY7" fmla="*/ 1891109 h 3469407"/>
              <a:gd name="connsiteX8" fmla="*/ 904925 w 5566297"/>
              <a:gd name="connsiteY8" fmla="*/ 862409 h 3469407"/>
              <a:gd name="connsiteX9" fmla="*/ 2262237 w 5566297"/>
              <a:gd name="connsiteY9" fmla="*/ 1291034 h 3469407"/>
              <a:gd name="connsiteX0" fmla="*/ 2215408 w 5566297"/>
              <a:gd name="connsiteY0" fmla="*/ 1313260 h 3469407"/>
              <a:gd name="connsiteX1" fmla="*/ 2287416 w 5566297"/>
              <a:gd name="connsiteY1" fmla="*/ 1313260 h 3469407"/>
              <a:gd name="connsiteX2" fmla="*/ 3367534 w 5566297"/>
              <a:gd name="connsiteY2" fmla="*/ 1096739 h 3469407"/>
              <a:gd name="connsiteX3" fmla="*/ 4519662 w 5566297"/>
              <a:gd name="connsiteY3" fmla="*/ 1024732 h 3469407"/>
              <a:gd name="connsiteX4" fmla="*/ 5191175 w 5566297"/>
              <a:gd name="connsiteY4" fmla="*/ 1948259 h 3469407"/>
              <a:gd name="connsiteX5" fmla="*/ 4291062 w 5566297"/>
              <a:gd name="connsiteY5" fmla="*/ 2505472 h 3469407"/>
              <a:gd name="connsiteX6" fmla="*/ 2848025 w 5566297"/>
              <a:gd name="connsiteY6" fmla="*/ 2662634 h 3469407"/>
              <a:gd name="connsiteX7" fmla="*/ 2019350 w 5566297"/>
              <a:gd name="connsiteY7" fmla="*/ 1976834 h 3469407"/>
              <a:gd name="connsiteX8" fmla="*/ 962075 w 5566297"/>
              <a:gd name="connsiteY8" fmla="*/ 1891109 h 3469407"/>
              <a:gd name="connsiteX9" fmla="*/ 904925 w 5566297"/>
              <a:gd name="connsiteY9" fmla="*/ 862409 h 3469407"/>
              <a:gd name="connsiteX10" fmla="*/ 2262237 w 5566297"/>
              <a:gd name="connsiteY10" fmla="*/ 1291034 h 3469407"/>
              <a:gd name="connsiteX0" fmla="*/ 2287416 w 5566297"/>
              <a:gd name="connsiteY0" fmla="*/ 1456780 h 3469407"/>
              <a:gd name="connsiteX1" fmla="*/ 2287416 w 5566297"/>
              <a:gd name="connsiteY1" fmla="*/ 1313260 h 3469407"/>
              <a:gd name="connsiteX2" fmla="*/ 3367534 w 5566297"/>
              <a:gd name="connsiteY2" fmla="*/ 1096739 h 3469407"/>
              <a:gd name="connsiteX3" fmla="*/ 4519662 w 5566297"/>
              <a:gd name="connsiteY3" fmla="*/ 1024732 h 3469407"/>
              <a:gd name="connsiteX4" fmla="*/ 5191175 w 5566297"/>
              <a:gd name="connsiteY4" fmla="*/ 1948259 h 3469407"/>
              <a:gd name="connsiteX5" fmla="*/ 4291062 w 5566297"/>
              <a:gd name="connsiteY5" fmla="*/ 2505472 h 3469407"/>
              <a:gd name="connsiteX6" fmla="*/ 2848025 w 5566297"/>
              <a:gd name="connsiteY6" fmla="*/ 2662634 h 3469407"/>
              <a:gd name="connsiteX7" fmla="*/ 2019350 w 5566297"/>
              <a:gd name="connsiteY7" fmla="*/ 1976834 h 3469407"/>
              <a:gd name="connsiteX8" fmla="*/ 962075 w 5566297"/>
              <a:gd name="connsiteY8" fmla="*/ 1891109 h 3469407"/>
              <a:gd name="connsiteX9" fmla="*/ 904925 w 5566297"/>
              <a:gd name="connsiteY9" fmla="*/ 862409 h 3469407"/>
              <a:gd name="connsiteX10" fmla="*/ 2262237 w 5566297"/>
              <a:gd name="connsiteY10" fmla="*/ 1291034 h 3469407"/>
              <a:gd name="connsiteX0" fmla="*/ 2287416 w 5566297"/>
              <a:gd name="connsiteY0" fmla="*/ 1456780 h 3469407"/>
              <a:gd name="connsiteX1" fmla="*/ 2647456 w 5566297"/>
              <a:gd name="connsiteY1" fmla="*/ 1096740 h 3469407"/>
              <a:gd name="connsiteX2" fmla="*/ 3367534 w 5566297"/>
              <a:gd name="connsiteY2" fmla="*/ 1096739 h 3469407"/>
              <a:gd name="connsiteX3" fmla="*/ 4519662 w 5566297"/>
              <a:gd name="connsiteY3" fmla="*/ 1024732 h 3469407"/>
              <a:gd name="connsiteX4" fmla="*/ 5191175 w 5566297"/>
              <a:gd name="connsiteY4" fmla="*/ 1948259 h 3469407"/>
              <a:gd name="connsiteX5" fmla="*/ 4291062 w 5566297"/>
              <a:gd name="connsiteY5" fmla="*/ 2505472 h 3469407"/>
              <a:gd name="connsiteX6" fmla="*/ 2848025 w 5566297"/>
              <a:gd name="connsiteY6" fmla="*/ 2662634 h 3469407"/>
              <a:gd name="connsiteX7" fmla="*/ 2019350 w 5566297"/>
              <a:gd name="connsiteY7" fmla="*/ 1976834 h 3469407"/>
              <a:gd name="connsiteX8" fmla="*/ 962075 w 5566297"/>
              <a:gd name="connsiteY8" fmla="*/ 1891109 h 3469407"/>
              <a:gd name="connsiteX9" fmla="*/ 904925 w 5566297"/>
              <a:gd name="connsiteY9" fmla="*/ 862409 h 3469407"/>
              <a:gd name="connsiteX10" fmla="*/ 2262237 w 5566297"/>
              <a:gd name="connsiteY10" fmla="*/ 1291034 h 3469407"/>
              <a:gd name="connsiteX0" fmla="*/ 2287416 w 5566297"/>
              <a:gd name="connsiteY0" fmla="*/ 1168748 h 3469407"/>
              <a:gd name="connsiteX1" fmla="*/ 2647456 w 5566297"/>
              <a:gd name="connsiteY1" fmla="*/ 1096740 h 3469407"/>
              <a:gd name="connsiteX2" fmla="*/ 3367534 w 5566297"/>
              <a:gd name="connsiteY2" fmla="*/ 1096739 h 3469407"/>
              <a:gd name="connsiteX3" fmla="*/ 4519662 w 5566297"/>
              <a:gd name="connsiteY3" fmla="*/ 1024732 h 3469407"/>
              <a:gd name="connsiteX4" fmla="*/ 5191175 w 5566297"/>
              <a:gd name="connsiteY4" fmla="*/ 1948259 h 3469407"/>
              <a:gd name="connsiteX5" fmla="*/ 4291062 w 5566297"/>
              <a:gd name="connsiteY5" fmla="*/ 2505472 h 3469407"/>
              <a:gd name="connsiteX6" fmla="*/ 2848025 w 5566297"/>
              <a:gd name="connsiteY6" fmla="*/ 2662634 h 3469407"/>
              <a:gd name="connsiteX7" fmla="*/ 2019350 w 5566297"/>
              <a:gd name="connsiteY7" fmla="*/ 1976834 h 3469407"/>
              <a:gd name="connsiteX8" fmla="*/ 962075 w 5566297"/>
              <a:gd name="connsiteY8" fmla="*/ 1891109 h 3469407"/>
              <a:gd name="connsiteX9" fmla="*/ 904925 w 5566297"/>
              <a:gd name="connsiteY9" fmla="*/ 862409 h 3469407"/>
              <a:gd name="connsiteX10" fmla="*/ 2262237 w 5566297"/>
              <a:gd name="connsiteY10" fmla="*/ 1291034 h 3469407"/>
              <a:gd name="connsiteX0" fmla="*/ 2287416 w 5566297"/>
              <a:gd name="connsiteY0" fmla="*/ 1168748 h 3469407"/>
              <a:gd name="connsiteX1" fmla="*/ 2647456 w 5566297"/>
              <a:gd name="connsiteY1" fmla="*/ 1096740 h 3469407"/>
              <a:gd name="connsiteX2" fmla="*/ 3367534 w 5566297"/>
              <a:gd name="connsiteY2" fmla="*/ 1096739 h 3469407"/>
              <a:gd name="connsiteX3" fmla="*/ 4519662 w 5566297"/>
              <a:gd name="connsiteY3" fmla="*/ 1024732 h 3469407"/>
              <a:gd name="connsiteX4" fmla="*/ 5191175 w 5566297"/>
              <a:gd name="connsiteY4" fmla="*/ 1948259 h 3469407"/>
              <a:gd name="connsiteX5" fmla="*/ 4291062 w 5566297"/>
              <a:gd name="connsiteY5" fmla="*/ 2505472 h 3469407"/>
              <a:gd name="connsiteX6" fmla="*/ 2848025 w 5566297"/>
              <a:gd name="connsiteY6" fmla="*/ 2662634 h 3469407"/>
              <a:gd name="connsiteX7" fmla="*/ 2019350 w 5566297"/>
              <a:gd name="connsiteY7" fmla="*/ 1976834 h 3469407"/>
              <a:gd name="connsiteX8" fmla="*/ 962075 w 5566297"/>
              <a:gd name="connsiteY8" fmla="*/ 1891109 h 3469407"/>
              <a:gd name="connsiteX9" fmla="*/ 904925 w 5566297"/>
              <a:gd name="connsiteY9" fmla="*/ 862409 h 3469407"/>
              <a:gd name="connsiteX10" fmla="*/ 2287416 w 5566297"/>
              <a:gd name="connsiteY10" fmla="*/ 1168748 h 3469407"/>
              <a:gd name="connsiteX0" fmla="*/ 2287416 w 5566297"/>
              <a:gd name="connsiteY0" fmla="*/ 1168748 h 3469407"/>
              <a:gd name="connsiteX1" fmla="*/ 2791472 w 5566297"/>
              <a:gd name="connsiteY1" fmla="*/ 808708 h 3469407"/>
              <a:gd name="connsiteX2" fmla="*/ 3367534 w 5566297"/>
              <a:gd name="connsiteY2" fmla="*/ 1096739 h 3469407"/>
              <a:gd name="connsiteX3" fmla="*/ 4519662 w 5566297"/>
              <a:gd name="connsiteY3" fmla="*/ 1024732 h 3469407"/>
              <a:gd name="connsiteX4" fmla="*/ 5191175 w 5566297"/>
              <a:gd name="connsiteY4" fmla="*/ 1948259 h 3469407"/>
              <a:gd name="connsiteX5" fmla="*/ 4291062 w 5566297"/>
              <a:gd name="connsiteY5" fmla="*/ 2505472 h 3469407"/>
              <a:gd name="connsiteX6" fmla="*/ 2848025 w 5566297"/>
              <a:gd name="connsiteY6" fmla="*/ 2662634 h 3469407"/>
              <a:gd name="connsiteX7" fmla="*/ 2019350 w 5566297"/>
              <a:gd name="connsiteY7" fmla="*/ 1976834 h 3469407"/>
              <a:gd name="connsiteX8" fmla="*/ 962075 w 5566297"/>
              <a:gd name="connsiteY8" fmla="*/ 1891109 h 3469407"/>
              <a:gd name="connsiteX9" fmla="*/ 904925 w 5566297"/>
              <a:gd name="connsiteY9" fmla="*/ 862409 h 3469407"/>
              <a:gd name="connsiteX10" fmla="*/ 2287416 w 5566297"/>
              <a:gd name="connsiteY10" fmla="*/ 1168748 h 3469407"/>
              <a:gd name="connsiteX0" fmla="*/ 2287416 w 5566297"/>
              <a:gd name="connsiteY0" fmla="*/ 1168748 h 3469407"/>
              <a:gd name="connsiteX1" fmla="*/ 2791472 w 5566297"/>
              <a:gd name="connsiteY1" fmla="*/ 808708 h 3469407"/>
              <a:gd name="connsiteX2" fmla="*/ 3367534 w 5566297"/>
              <a:gd name="connsiteY2" fmla="*/ 1096739 h 3469407"/>
              <a:gd name="connsiteX3" fmla="*/ 4519662 w 5566297"/>
              <a:gd name="connsiteY3" fmla="*/ 1024732 h 3469407"/>
              <a:gd name="connsiteX4" fmla="*/ 5191175 w 5566297"/>
              <a:gd name="connsiteY4" fmla="*/ 1948259 h 3469407"/>
              <a:gd name="connsiteX5" fmla="*/ 4291062 w 5566297"/>
              <a:gd name="connsiteY5" fmla="*/ 2505472 h 3469407"/>
              <a:gd name="connsiteX6" fmla="*/ 2848025 w 5566297"/>
              <a:gd name="connsiteY6" fmla="*/ 2662634 h 3469407"/>
              <a:gd name="connsiteX7" fmla="*/ 2019350 w 5566297"/>
              <a:gd name="connsiteY7" fmla="*/ 1976834 h 3469407"/>
              <a:gd name="connsiteX8" fmla="*/ 962075 w 5566297"/>
              <a:gd name="connsiteY8" fmla="*/ 1891109 h 3469407"/>
              <a:gd name="connsiteX9" fmla="*/ 904925 w 5566297"/>
              <a:gd name="connsiteY9" fmla="*/ 862409 h 3469407"/>
              <a:gd name="connsiteX10" fmla="*/ 2287416 w 5566297"/>
              <a:gd name="connsiteY10" fmla="*/ 1168748 h 3469407"/>
              <a:gd name="connsiteX0" fmla="*/ 2287416 w 5566297"/>
              <a:gd name="connsiteY0" fmla="*/ 1006425 h 3307084"/>
              <a:gd name="connsiteX1" fmla="*/ 2791472 w 5566297"/>
              <a:gd name="connsiteY1" fmla="*/ 646385 h 3307084"/>
              <a:gd name="connsiteX2" fmla="*/ 3367534 w 5566297"/>
              <a:gd name="connsiteY2" fmla="*/ 934416 h 3307084"/>
              <a:gd name="connsiteX3" fmla="*/ 4519662 w 5566297"/>
              <a:gd name="connsiteY3" fmla="*/ 862409 h 3307084"/>
              <a:gd name="connsiteX4" fmla="*/ 5191175 w 5566297"/>
              <a:gd name="connsiteY4" fmla="*/ 1785936 h 3307084"/>
              <a:gd name="connsiteX5" fmla="*/ 4291062 w 5566297"/>
              <a:gd name="connsiteY5" fmla="*/ 2343149 h 3307084"/>
              <a:gd name="connsiteX6" fmla="*/ 2848025 w 5566297"/>
              <a:gd name="connsiteY6" fmla="*/ 2500311 h 3307084"/>
              <a:gd name="connsiteX7" fmla="*/ 2019350 w 5566297"/>
              <a:gd name="connsiteY7" fmla="*/ 1814511 h 3307084"/>
              <a:gd name="connsiteX8" fmla="*/ 962075 w 5566297"/>
              <a:gd name="connsiteY8" fmla="*/ 1728786 h 3307084"/>
              <a:gd name="connsiteX9" fmla="*/ 1135288 w 5566297"/>
              <a:gd name="connsiteY9" fmla="*/ 862409 h 3307084"/>
              <a:gd name="connsiteX10" fmla="*/ 2287416 w 5566297"/>
              <a:gd name="connsiteY10" fmla="*/ 1006425 h 3307084"/>
              <a:gd name="connsiteX0" fmla="*/ 2287416 w 5566297"/>
              <a:gd name="connsiteY0" fmla="*/ 1117451 h 3418110"/>
              <a:gd name="connsiteX1" fmla="*/ 2791472 w 5566297"/>
              <a:gd name="connsiteY1" fmla="*/ 757411 h 3418110"/>
              <a:gd name="connsiteX2" fmla="*/ 3367534 w 5566297"/>
              <a:gd name="connsiteY2" fmla="*/ 1045442 h 3418110"/>
              <a:gd name="connsiteX3" fmla="*/ 4519662 w 5566297"/>
              <a:gd name="connsiteY3" fmla="*/ 973435 h 3418110"/>
              <a:gd name="connsiteX4" fmla="*/ 5191175 w 5566297"/>
              <a:gd name="connsiteY4" fmla="*/ 1896962 h 3418110"/>
              <a:gd name="connsiteX5" fmla="*/ 4291062 w 5566297"/>
              <a:gd name="connsiteY5" fmla="*/ 2454175 h 3418110"/>
              <a:gd name="connsiteX6" fmla="*/ 2848025 w 5566297"/>
              <a:gd name="connsiteY6" fmla="*/ 2611337 h 3418110"/>
              <a:gd name="connsiteX7" fmla="*/ 2019350 w 5566297"/>
              <a:gd name="connsiteY7" fmla="*/ 1925537 h 3418110"/>
              <a:gd name="connsiteX8" fmla="*/ 962075 w 5566297"/>
              <a:gd name="connsiteY8" fmla="*/ 1839812 h 3418110"/>
              <a:gd name="connsiteX9" fmla="*/ 1135288 w 5566297"/>
              <a:gd name="connsiteY9" fmla="*/ 973435 h 3418110"/>
              <a:gd name="connsiteX10" fmla="*/ 2287416 w 5566297"/>
              <a:gd name="connsiteY10" fmla="*/ 1117451 h 3418110"/>
              <a:gd name="connsiteX0" fmla="*/ 2287416 w 5566297"/>
              <a:gd name="connsiteY0" fmla="*/ 901428 h 3202087"/>
              <a:gd name="connsiteX1" fmla="*/ 2791472 w 5566297"/>
              <a:gd name="connsiteY1" fmla="*/ 541388 h 3202087"/>
              <a:gd name="connsiteX2" fmla="*/ 3367534 w 5566297"/>
              <a:gd name="connsiteY2" fmla="*/ 829419 h 3202087"/>
              <a:gd name="connsiteX3" fmla="*/ 4519662 w 5566297"/>
              <a:gd name="connsiteY3" fmla="*/ 757412 h 3202087"/>
              <a:gd name="connsiteX4" fmla="*/ 5191175 w 5566297"/>
              <a:gd name="connsiteY4" fmla="*/ 1680939 h 3202087"/>
              <a:gd name="connsiteX5" fmla="*/ 4291062 w 5566297"/>
              <a:gd name="connsiteY5" fmla="*/ 2238152 h 3202087"/>
              <a:gd name="connsiteX6" fmla="*/ 2848025 w 5566297"/>
              <a:gd name="connsiteY6" fmla="*/ 2395314 h 3202087"/>
              <a:gd name="connsiteX7" fmla="*/ 2019350 w 5566297"/>
              <a:gd name="connsiteY7" fmla="*/ 1709514 h 3202087"/>
              <a:gd name="connsiteX8" fmla="*/ 962075 w 5566297"/>
              <a:gd name="connsiteY8" fmla="*/ 1623789 h 3202087"/>
              <a:gd name="connsiteX9" fmla="*/ 1279304 w 5566297"/>
              <a:gd name="connsiteY9" fmla="*/ 973435 h 3202087"/>
              <a:gd name="connsiteX10" fmla="*/ 2287416 w 5566297"/>
              <a:gd name="connsiteY10" fmla="*/ 901428 h 3202087"/>
              <a:gd name="connsiteX0" fmla="*/ 2287416 w 5566297"/>
              <a:gd name="connsiteY0" fmla="*/ 901428 h 3202087"/>
              <a:gd name="connsiteX1" fmla="*/ 2791472 w 5566297"/>
              <a:gd name="connsiteY1" fmla="*/ 541388 h 3202087"/>
              <a:gd name="connsiteX2" fmla="*/ 3367534 w 5566297"/>
              <a:gd name="connsiteY2" fmla="*/ 829419 h 3202087"/>
              <a:gd name="connsiteX3" fmla="*/ 4519662 w 5566297"/>
              <a:gd name="connsiteY3" fmla="*/ 757412 h 3202087"/>
              <a:gd name="connsiteX4" fmla="*/ 5191175 w 5566297"/>
              <a:gd name="connsiteY4" fmla="*/ 1680939 h 3202087"/>
              <a:gd name="connsiteX5" fmla="*/ 4291062 w 5566297"/>
              <a:gd name="connsiteY5" fmla="*/ 2238152 h 3202087"/>
              <a:gd name="connsiteX6" fmla="*/ 2848025 w 5566297"/>
              <a:gd name="connsiteY6" fmla="*/ 2395314 h 3202087"/>
              <a:gd name="connsiteX7" fmla="*/ 2019350 w 5566297"/>
              <a:gd name="connsiteY7" fmla="*/ 1709514 h 3202087"/>
              <a:gd name="connsiteX8" fmla="*/ 962075 w 5566297"/>
              <a:gd name="connsiteY8" fmla="*/ 1623789 h 3202087"/>
              <a:gd name="connsiteX9" fmla="*/ 1639344 w 5566297"/>
              <a:gd name="connsiteY9" fmla="*/ 973435 h 3202087"/>
              <a:gd name="connsiteX10" fmla="*/ 2287416 w 5566297"/>
              <a:gd name="connsiteY10" fmla="*/ 901428 h 3202087"/>
              <a:gd name="connsiteX0" fmla="*/ 1754163 w 5033044"/>
              <a:gd name="connsiteY0" fmla="*/ 901428 h 3202087"/>
              <a:gd name="connsiteX1" fmla="*/ 2258219 w 5033044"/>
              <a:gd name="connsiteY1" fmla="*/ 541388 h 3202087"/>
              <a:gd name="connsiteX2" fmla="*/ 2834281 w 5033044"/>
              <a:gd name="connsiteY2" fmla="*/ 829419 h 3202087"/>
              <a:gd name="connsiteX3" fmla="*/ 3986409 w 5033044"/>
              <a:gd name="connsiteY3" fmla="*/ 757412 h 3202087"/>
              <a:gd name="connsiteX4" fmla="*/ 4657922 w 5033044"/>
              <a:gd name="connsiteY4" fmla="*/ 1680939 h 3202087"/>
              <a:gd name="connsiteX5" fmla="*/ 3757809 w 5033044"/>
              <a:gd name="connsiteY5" fmla="*/ 2238152 h 3202087"/>
              <a:gd name="connsiteX6" fmla="*/ 2314772 w 5033044"/>
              <a:gd name="connsiteY6" fmla="*/ 2395314 h 3202087"/>
              <a:gd name="connsiteX7" fmla="*/ 1486097 w 5033044"/>
              <a:gd name="connsiteY7" fmla="*/ 1709514 h 3202087"/>
              <a:gd name="connsiteX8" fmla="*/ 962075 w 5033044"/>
              <a:gd name="connsiteY8" fmla="*/ 1477491 h 3202087"/>
              <a:gd name="connsiteX9" fmla="*/ 1106091 w 5033044"/>
              <a:gd name="connsiteY9" fmla="*/ 973435 h 3202087"/>
              <a:gd name="connsiteX10" fmla="*/ 1754163 w 5033044"/>
              <a:gd name="connsiteY10" fmla="*/ 901428 h 3202087"/>
              <a:gd name="connsiteX0" fmla="*/ 1754163 w 5033044"/>
              <a:gd name="connsiteY0" fmla="*/ 901428 h 3202087"/>
              <a:gd name="connsiteX1" fmla="*/ 2258219 w 5033044"/>
              <a:gd name="connsiteY1" fmla="*/ 541388 h 3202087"/>
              <a:gd name="connsiteX2" fmla="*/ 2834281 w 5033044"/>
              <a:gd name="connsiteY2" fmla="*/ 829419 h 3202087"/>
              <a:gd name="connsiteX3" fmla="*/ 3986409 w 5033044"/>
              <a:gd name="connsiteY3" fmla="*/ 757412 h 3202087"/>
              <a:gd name="connsiteX4" fmla="*/ 4657922 w 5033044"/>
              <a:gd name="connsiteY4" fmla="*/ 1680939 h 3202087"/>
              <a:gd name="connsiteX5" fmla="*/ 3757809 w 5033044"/>
              <a:gd name="connsiteY5" fmla="*/ 2238152 h 3202087"/>
              <a:gd name="connsiteX6" fmla="*/ 2314772 w 5033044"/>
              <a:gd name="connsiteY6" fmla="*/ 2395314 h 3202087"/>
              <a:gd name="connsiteX7" fmla="*/ 1250106 w 5033044"/>
              <a:gd name="connsiteY7" fmla="*/ 1909539 h 3202087"/>
              <a:gd name="connsiteX8" fmla="*/ 962075 w 5033044"/>
              <a:gd name="connsiteY8" fmla="*/ 1477491 h 3202087"/>
              <a:gd name="connsiteX9" fmla="*/ 1106091 w 5033044"/>
              <a:gd name="connsiteY9" fmla="*/ 973435 h 3202087"/>
              <a:gd name="connsiteX10" fmla="*/ 1754163 w 5033044"/>
              <a:gd name="connsiteY10" fmla="*/ 901428 h 3202087"/>
              <a:gd name="connsiteX0" fmla="*/ 1754163 w 5033044"/>
              <a:gd name="connsiteY0" fmla="*/ 901428 h 3202087"/>
              <a:gd name="connsiteX1" fmla="*/ 2258219 w 5033044"/>
              <a:gd name="connsiteY1" fmla="*/ 541388 h 3202087"/>
              <a:gd name="connsiteX2" fmla="*/ 2834281 w 5033044"/>
              <a:gd name="connsiteY2" fmla="*/ 829419 h 3202087"/>
              <a:gd name="connsiteX3" fmla="*/ 3986409 w 5033044"/>
              <a:gd name="connsiteY3" fmla="*/ 757412 h 3202087"/>
              <a:gd name="connsiteX4" fmla="*/ 4657922 w 5033044"/>
              <a:gd name="connsiteY4" fmla="*/ 1680939 h 3202087"/>
              <a:gd name="connsiteX5" fmla="*/ 3757809 w 5033044"/>
              <a:gd name="connsiteY5" fmla="*/ 2238152 h 3202087"/>
              <a:gd name="connsiteX6" fmla="*/ 2314772 w 5033044"/>
              <a:gd name="connsiteY6" fmla="*/ 2395314 h 3202087"/>
              <a:gd name="connsiteX7" fmla="*/ 1250106 w 5033044"/>
              <a:gd name="connsiteY7" fmla="*/ 1909539 h 3202087"/>
              <a:gd name="connsiteX8" fmla="*/ 962075 w 5033044"/>
              <a:gd name="connsiteY8" fmla="*/ 1477491 h 3202087"/>
              <a:gd name="connsiteX9" fmla="*/ 1106091 w 5033044"/>
              <a:gd name="connsiteY9" fmla="*/ 973435 h 3202087"/>
              <a:gd name="connsiteX10" fmla="*/ 1754163 w 5033044"/>
              <a:gd name="connsiteY10" fmla="*/ 901428 h 3202087"/>
              <a:gd name="connsiteX0" fmla="*/ 1362051 w 4640932"/>
              <a:gd name="connsiteY0" fmla="*/ 901428 h 3202087"/>
              <a:gd name="connsiteX1" fmla="*/ 1866107 w 4640932"/>
              <a:gd name="connsiteY1" fmla="*/ 541388 h 3202087"/>
              <a:gd name="connsiteX2" fmla="*/ 2442169 w 4640932"/>
              <a:gd name="connsiteY2" fmla="*/ 829419 h 3202087"/>
              <a:gd name="connsiteX3" fmla="*/ 3594297 w 4640932"/>
              <a:gd name="connsiteY3" fmla="*/ 757412 h 3202087"/>
              <a:gd name="connsiteX4" fmla="*/ 4265810 w 4640932"/>
              <a:gd name="connsiteY4" fmla="*/ 1680939 h 3202087"/>
              <a:gd name="connsiteX5" fmla="*/ 3365697 w 4640932"/>
              <a:gd name="connsiteY5" fmla="*/ 2238152 h 3202087"/>
              <a:gd name="connsiteX6" fmla="*/ 1922660 w 4640932"/>
              <a:gd name="connsiteY6" fmla="*/ 2395314 h 3202087"/>
              <a:gd name="connsiteX7" fmla="*/ 857994 w 4640932"/>
              <a:gd name="connsiteY7" fmla="*/ 1909539 h 3202087"/>
              <a:gd name="connsiteX8" fmla="*/ 569963 w 4640932"/>
              <a:gd name="connsiteY8" fmla="*/ 1477491 h 3202087"/>
              <a:gd name="connsiteX9" fmla="*/ 713979 w 4640932"/>
              <a:gd name="connsiteY9" fmla="*/ 973435 h 3202087"/>
              <a:gd name="connsiteX10" fmla="*/ 1362051 w 4640932"/>
              <a:gd name="connsiteY10" fmla="*/ 901428 h 3202087"/>
              <a:gd name="connsiteX0" fmla="*/ 1362051 w 4640932"/>
              <a:gd name="connsiteY0" fmla="*/ 892895 h 3193554"/>
              <a:gd name="connsiteX1" fmla="*/ 1866107 w 4640932"/>
              <a:gd name="connsiteY1" fmla="*/ 532855 h 3193554"/>
              <a:gd name="connsiteX2" fmla="*/ 2442169 w 4640932"/>
              <a:gd name="connsiteY2" fmla="*/ 820886 h 3193554"/>
              <a:gd name="connsiteX3" fmla="*/ 3594297 w 4640932"/>
              <a:gd name="connsiteY3" fmla="*/ 748879 h 3193554"/>
              <a:gd name="connsiteX4" fmla="*/ 4265810 w 4640932"/>
              <a:gd name="connsiteY4" fmla="*/ 1672406 h 3193554"/>
              <a:gd name="connsiteX5" fmla="*/ 3365697 w 4640932"/>
              <a:gd name="connsiteY5" fmla="*/ 2229619 h 3193554"/>
              <a:gd name="connsiteX6" fmla="*/ 1922660 w 4640932"/>
              <a:gd name="connsiteY6" fmla="*/ 2386781 h 3193554"/>
              <a:gd name="connsiteX7" fmla="*/ 857994 w 4640932"/>
              <a:gd name="connsiteY7" fmla="*/ 1901006 h 3193554"/>
              <a:gd name="connsiteX8" fmla="*/ 569963 w 4640932"/>
              <a:gd name="connsiteY8" fmla="*/ 1468958 h 3193554"/>
              <a:gd name="connsiteX9" fmla="*/ 713979 w 4640932"/>
              <a:gd name="connsiteY9" fmla="*/ 964902 h 3193554"/>
              <a:gd name="connsiteX10" fmla="*/ 1362051 w 4640932"/>
              <a:gd name="connsiteY10" fmla="*/ 892895 h 3193554"/>
              <a:gd name="connsiteX0" fmla="*/ 1362051 w 4640932"/>
              <a:gd name="connsiteY0" fmla="*/ 892895 h 3193554"/>
              <a:gd name="connsiteX1" fmla="*/ 1866107 w 4640932"/>
              <a:gd name="connsiteY1" fmla="*/ 532855 h 3193554"/>
              <a:gd name="connsiteX2" fmla="*/ 2442169 w 4640932"/>
              <a:gd name="connsiteY2" fmla="*/ 820886 h 3193554"/>
              <a:gd name="connsiteX3" fmla="*/ 3594297 w 4640932"/>
              <a:gd name="connsiteY3" fmla="*/ 748879 h 3193554"/>
              <a:gd name="connsiteX4" fmla="*/ 4265810 w 4640932"/>
              <a:gd name="connsiteY4" fmla="*/ 1672406 h 3193554"/>
              <a:gd name="connsiteX5" fmla="*/ 3365697 w 4640932"/>
              <a:gd name="connsiteY5" fmla="*/ 2229619 h 3193554"/>
              <a:gd name="connsiteX6" fmla="*/ 1922660 w 4640932"/>
              <a:gd name="connsiteY6" fmla="*/ 2386781 h 3193554"/>
              <a:gd name="connsiteX7" fmla="*/ 857994 w 4640932"/>
              <a:gd name="connsiteY7" fmla="*/ 1901006 h 3193554"/>
              <a:gd name="connsiteX8" fmla="*/ 569963 w 4640932"/>
              <a:gd name="connsiteY8" fmla="*/ 1468958 h 3193554"/>
              <a:gd name="connsiteX9" fmla="*/ 713979 w 4640932"/>
              <a:gd name="connsiteY9" fmla="*/ 964902 h 3193554"/>
              <a:gd name="connsiteX10" fmla="*/ 1362051 w 4640932"/>
              <a:gd name="connsiteY10" fmla="*/ 892895 h 3193554"/>
              <a:gd name="connsiteX11" fmla="*/ 1362051 w 4640932"/>
              <a:gd name="connsiteY11" fmla="*/ 892895 h 3193554"/>
              <a:gd name="connsiteX0" fmla="*/ 1362051 w 4640932"/>
              <a:gd name="connsiteY0" fmla="*/ 892895 h 3193554"/>
              <a:gd name="connsiteX1" fmla="*/ 2442169 w 4640932"/>
              <a:gd name="connsiteY1" fmla="*/ 820886 h 3193554"/>
              <a:gd name="connsiteX2" fmla="*/ 3594297 w 4640932"/>
              <a:gd name="connsiteY2" fmla="*/ 748879 h 3193554"/>
              <a:gd name="connsiteX3" fmla="*/ 4265810 w 4640932"/>
              <a:gd name="connsiteY3" fmla="*/ 1672406 h 3193554"/>
              <a:gd name="connsiteX4" fmla="*/ 3365697 w 4640932"/>
              <a:gd name="connsiteY4" fmla="*/ 2229619 h 3193554"/>
              <a:gd name="connsiteX5" fmla="*/ 1922660 w 4640932"/>
              <a:gd name="connsiteY5" fmla="*/ 2386781 h 3193554"/>
              <a:gd name="connsiteX6" fmla="*/ 857994 w 4640932"/>
              <a:gd name="connsiteY6" fmla="*/ 1901006 h 3193554"/>
              <a:gd name="connsiteX7" fmla="*/ 569963 w 4640932"/>
              <a:gd name="connsiteY7" fmla="*/ 1468958 h 3193554"/>
              <a:gd name="connsiteX8" fmla="*/ 713979 w 4640932"/>
              <a:gd name="connsiteY8" fmla="*/ 964902 h 3193554"/>
              <a:gd name="connsiteX9" fmla="*/ 1362051 w 4640932"/>
              <a:gd name="connsiteY9" fmla="*/ 892895 h 3193554"/>
              <a:gd name="connsiteX10" fmla="*/ 1362051 w 4640932"/>
              <a:gd name="connsiteY10" fmla="*/ 892895 h 3193554"/>
              <a:gd name="connsiteX0" fmla="*/ 1362051 w 4640932"/>
              <a:gd name="connsiteY0" fmla="*/ 892895 h 3193554"/>
              <a:gd name="connsiteX1" fmla="*/ 2442169 w 4640932"/>
              <a:gd name="connsiteY1" fmla="*/ 820886 h 3193554"/>
              <a:gd name="connsiteX2" fmla="*/ 3594297 w 4640932"/>
              <a:gd name="connsiteY2" fmla="*/ 748879 h 3193554"/>
              <a:gd name="connsiteX3" fmla="*/ 4265810 w 4640932"/>
              <a:gd name="connsiteY3" fmla="*/ 1672406 h 3193554"/>
              <a:gd name="connsiteX4" fmla="*/ 3365697 w 4640932"/>
              <a:gd name="connsiteY4" fmla="*/ 2229619 h 3193554"/>
              <a:gd name="connsiteX5" fmla="*/ 1922660 w 4640932"/>
              <a:gd name="connsiteY5" fmla="*/ 2386781 h 3193554"/>
              <a:gd name="connsiteX6" fmla="*/ 857994 w 4640932"/>
              <a:gd name="connsiteY6" fmla="*/ 1901006 h 3193554"/>
              <a:gd name="connsiteX7" fmla="*/ 569963 w 4640932"/>
              <a:gd name="connsiteY7" fmla="*/ 1468958 h 3193554"/>
              <a:gd name="connsiteX8" fmla="*/ 713979 w 4640932"/>
              <a:gd name="connsiteY8" fmla="*/ 964902 h 3193554"/>
              <a:gd name="connsiteX9" fmla="*/ 1362051 w 4640932"/>
              <a:gd name="connsiteY9" fmla="*/ 892895 h 3193554"/>
              <a:gd name="connsiteX10" fmla="*/ 1362051 w 4640932"/>
              <a:gd name="connsiteY10" fmla="*/ 892895 h 3193554"/>
              <a:gd name="connsiteX0" fmla="*/ 1362051 w 4640932"/>
              <a:gd name="connsiteY0" fmla="*/ 892895 h 3193554"/>
              <a:gd name="connsiteX1" fmla="*/ 2442169 w 4640932"/>
              <a:gd name="connsiteY1" fmla="*/ 820886 h 3193554"/>
              <a:gd name="connsiteX2" fmla="*/ 3594297 w 4640932"/>
              <a:gd name="connsiteY2" fmla="*/ 748879 h 3193554"/>
              <a:gd name="connsiteX3" fmla="*/ 4265810 w 4640932"/>
              <a:gd name="connsiteY3" fmla="*/ 1672406 h 3193554"/>
              <a:gd name="connsiteX4" fmla="*/ 3365697 w 4640932"/>
              <a:gd name="connsiteY4" fmla="*/ 2229619 h 3193554"/>
              <a:gd name="connsiteX5" fmla="*/ 1922660 w 4640932"/>
              <a:gd name="connsiteY5" fmla="*/ 2386781 h 3193554"/>
              <a:gd name="connsiteX6" fmla="*/ 857994 w 4640932"/>
              <a:gd name="connsiteY6" fmla="*/ 1901006 h 3193554"/>
              <a:gd name="connsiteX7" fmla="*/ 569963 w 4640932"/>
              <a:gd name="connsiteY7" fmla="*/ 1468958 h 3193554"/>
              <a:gd name="connsiteX8" fmla="*/ 713979 w 4640932"/>
              <a:gd name="connsiteY8" fmla="*/ 964902 h 3193554"/>
              <a:gd name="connsiteX9" fmla="*/ 1362051 w 4640932"/>
              <a:gd name="connsiteY9" fmla="*/ 892895 h 3193554"/>
              <a:gd name="connsiteX10" fmla="*/ 1362051 w 4640932"/>
              <a:gd name="connsiteY10" fmla="*/ 892895 h 3193554"/>
              <a:gd name="connsiteX0" fmla="*/ 1362051 w 4640932"/>
              <a:gd name="connsiteY0" fmla="*/ 892895 h 3193554"/>
              <a:gd name="connsiteX1" fmla="*/ 2442169 w 4640932"/>
              <a:gd name="connsiteY1" fmla="*/ 820886 h 3193554"/>
              <a:gd name="connsiteX2" fmla="*/ 3594297 w 4640932"/>
              <a:gd name="connsiteY2" fmla="*/ 748879 h 3193554"/>
              <a:gd name="connsiteX3" fmla="*/ 3882330 w 4640932"/>
              <a:gd name="connsiteY3" fmla="*/ 1612973 h 3193554"/>
              <a:gd name="connsiteX4" fmla="*/ 3365697 w 4640932"/>
              <a:gd name="connsiteY4" fmla="*/ 2229619 h 3193554"/>
              <a:gd name="connsiteX5" fmla="*/ 1922660 w 4640932"/>
              <a:gd name="connsiteY5" fmla="*/ 2386781 h 3193554"/>
              <a:gd name="connsiteX6" fmla="*/ 857994 w 4640932"/>
              <a:gd name="connsiteY6" fmla="*/ 1901006 h 3193554"/>
              <a:gd name="connsiteX7" fmla="*/ 569963 w 4640932"/>
              <a:gd name="connsiteY7" fmla="*/ 1468958 h 3193554"/>
              <a:gd name="connsiteX8" fmla="*/ 713979 w 4640932"/>
              <a:gd name="connsiteY8" fmla="*/ 964902 h 3193554"/>
              <a:gd name="connsiteX9" fmla="*/ 1362051 w 4640932"/>
              <a:gd name="connsiteY9" fmla="*/ 892895 h 3193554"/>
              <a:gd name="connsiteX10" fmla="*/ 1362051 w 4640932"/>
              <a:gd name="connsiteY10" fmla="*/ 892895 h 3193554"/>
              <a:gd name="connsiteX0" fmla="*/ 1362051 w 4640932"/>
              <a:gd name="connsiteY0" fmla="*/ 892895 h 3193554"/>
              <a:gd name="connsiteX1" fmla="*/ 2442169 w 4640932"/>
              <a:gd name="connsiteY1" fmla="*/ 820886 h 3193554"/>
              <a:gd name="connsiteX2" fmla="*/ 3594297 w 4640932"/>
              <a:gd name="connsiteY2" fmla="*/ 748879 h 3193554"/>
              <a:gd name="connsiteX3" fmla="*/ 3882330 w 4640932"/>
              <a:gd name="connsiteY3" fmla="*/ 1612973 h 3193554"/>
              <a:gd name="connsiteX4" fmla="*/ 3365697 w 4640932"/>
              <a:gd name="connsiteY4" fmla="*/ 2229619 h 3193554"/>
              <a:gd name="connsiteX5" fmla="*/ 1922660 w 4640932"/>
              <a:gd name="connsiteY5" fmla="*/ 2386781 h 3193554"/>
              <a:gd name="connsiteX6" fmla="*/ 857994 w 4640932"/>
              <a:gd name="connsiteY6" fmla="*/ 1901006 h 3193554"/>
              <a:gd name="connsiteX7" fmla="*/ 569963 w 4640932"/>
              <a:gd name="connsiteY7" fmla="*/ 1468958 h 3193554"/>
              <a:gd name="connsiteX8" fmla="*/ 713979 w 4640932"/>
              <a:gd name="connsiteY8" fmla="*/ 964902 h 3193554"/>
              <a:gd name="connsiteX9" fmla="*/ 1362051 w 4640932"/>
              <a:gd name="connsiteY9" fmla="*/ 892895 h 3193554"/>
              <a:gd name="connsiteX10" fmla="*/ 1362051 w 4640932"/>
              <a:gd name="connsiteY10" fmla="*/ 892895 h 3193554"/>
              <a:gd name="connsiteX0" fmla="*/ 1362051 w 4451970"/>
              <a:gd name="connsiteY0" fmla="*/ 892895 h 3193554"/>
              <a:gd name="connsiteX1" fmla="*/ 2442169 w 4451970"/>
              <a:gd name="connsiteY1" fmla="*/ 820886 h 3193554"/>
              <a:gd name="connsiteX2" fmla="*/ 3594297 w 4451970"/>
              <a:gd name="connsiteY2" fmla="*/ 748879 h 3193554"/>
              <a:gd name="connsiteX3" fmla="*/ 3882330 w 4451970"/>
              <a:gd name="connsiteY3" fmla="*/ 1612973 h 3193554"/>
              <a:gd name="connsiteX4" fmla="*/ 3365697 w 4451970"/>
              <a:gd name="connsiteY4" fmla="*/ 2229619 h 3193554"/>
              <a:gd name="connsiteX5" fmla="*/ 1922660 w 4451970"/>
              <a:gd name="connsiteY5" fmla="*/ 2386781 h 3193554"/>
              <a:gd name="connsiteX6" fmla="*/ 857994 w 4451970"/>
              <a:gd name="connsiteY6" fmla="*/ 1901006 h 3193554"/>
              <a:gd name="connsiteX7" fmla="*/ 569963 w 4451970"/>
              <a:gd name="connsiteY7" fmla="*/ 1468958 h 3193554"/>
              <a:gd name="connsiteX8" fmla="*/ 713979 w 4451970"/>
              <a:gd name="connsiteY8" fmla="*/ 964902 h 3193554"/>
              <a:gd name="connsiteX9" fmla="*/ 1362051 w 4451970"/>
              <a:gd name="connsiteY9" fmla="*/ 892895 h 3193554"/>
              <a:gd name="connsiteX10" fmla="*/ 1362051 w 4451970"/>
              <a:gd name="connsiteY10" fmla="*/ 892895 h 3193554"/>
              <a:gd name="connsiteX0" fmla="*/ 1002012 w 4091931"/>
              <a:gd name="connsiteY0" fmla="*/ 892895 h 3193554"/>
              <a:gd name="connsiteX1" fmla="*/ 2082130 w 4091931"/>
              <a:gd name="connsiteY1" fmla="*/ 820886 h 3193554"/>
              <a:gd name="connsiteX2" fmla="*/ 3234258 w 4091931"/>
              <a:gd name="connsiteY2" fmla="*/ 748879 h 3193554"/>
              <a:gd name="connsiteX3" fmla="*/ 3522291 w 4091931"/>
              <a:gd name="connsiteY3" fmla="*/ 1612973 h 3193554"/>
              <a:gd name="connsiteX4" fmla="*/ 3005658 w 4091931"/>
              <a:gd name="connsiteY4" fmla="*/ 2229619 h 3193554"/>
              <a:gd name="connsiteX5" fmla="*/ 1562621 w 4091931"/>
              <a:gd name="connsiteY5" fmla="*/ 2386781 h 3193554"/>
              <a:gd name="connsiteX6" fmla="*/ 497955 w 4091931"/>
              <a:gd name="connsiteY6" fmla="*/ 1901006 h 3193554"/>
              <a:gd name="connsiteX7" fmla="*/ 569963 w 4091931"/>
              <a:gd name="connsiteY7" fmla="*/ 1468957 h 3193554"/>
              <a:gd name="connsiteX8" fmla="*/ 353940 w 4091931"/>
              <a:gd name="connsiteY8" fmla="*/ 964902 h 3193554"/>
              <a:gd name="connsiteX9" fmla="*/ 1002012 w 4091931"/>
              <a:gd name="connsiteY9" fmla="*/ 892895 h 3193554"/>
              <a:gd name="connsiteX10" fmla="*/ 1002012 w 4091931"/>
              <a:gd name="connsiteY10" fmla="*/ 892895 h 3193554"/>
              <a:gd name="connsiteX0" fmla="*/ 1002012 w 4091931"/>
              <a:gd name="connsiteY0" fmla="*/ 892895 h 3193554"/>
              <a:gd name="connsiteX1" fmla="*/ 2082130 w 4091931"/>
              <a:gd name="connsiteY1" fmla="*/ 820886 h 3193554"/>
              <a:gd name="connsiteX2" fmla="*/ 3234258 w 4091931"/>
              <a:gd name="connsiteY2" fmla="*/ 748879 h 3193554"/>
              <a:gd name="connsiteX3" fmla="*/ 3522291 w 4091931"/>
              <a:gd name="connsiteY3" fmla="*/ 1612973 h 3193554"/>
              <a:gd name="connsiteX4" fmla="*/ 3005658 w 4091931"/>
              <a:gd name="connsiteY4" fmla="*/ 2229619 h 3193554"/>
              <a:gd name="connsiteX5" fmla="*/ 1562621 w 4091931"/>
              <a:gd name="connsiteY5" fmla="*/ 2386781 h 3193554"/>
              <a:gd name="connsiteX6" fmla="*/ 497955 w 4091931"/>
              <a:gd name="connsiteY6" fmla="*/ 1901006 h 3193554"/>
              <a:gd name="connsiteX7" fmla="*/ 569963 w 4091931"/>
              <a:gd name="connsiteY7" fmla="*/ 1468957 h 3193554"/>
              <a:gd name="connsiteX8" fmla="*/ 569963 w 4091931"/>
              <a:gd name="connsiteY8" fmla="*/ 1037405 h 3193554"/>
              <a:gd name="connsiteX9" fmla="*/ 1002012 w 4091931"/>
              <a:gd name="connsiteY9" fmla="*/ 892895 h 3193554"/>
              <a:gd name="connsiteX10" fmla="*/ 1002012 w 4091931"/>
              <a:gd name="connsiteY10" fmla="*/ 892895 h 3193554"/>
              <a:gd name="connsiteX0" fmla="*/ 914650 w 4004569"/>
              <a:gd name="connsiteY0" fmla="*/ 892895 h 3193554"/>
              <a:gd name="connsiteX1" fmla="*/ 1994768 w 4004569"/>
              <a:gd name="connsiteY1" fmla="*/ 820886 h 3193554"/>
              <a:gd name="connsiteX2" fmla="*/ 3146896 w 4004569"/>
              <a:gd name="connsiteY2" fmla="*/ 748879 h 3193554"/>
              <a:gd name="connsiteX3" fmla="*/ 3434929 w 4004569"/>
              <a:gd name="connsiteY3" fmla="*/ 1612973 h 3193554"/>
              <a:gd name="connsiteX4" fmla="*/ 2918296 w 4004569"/>
              <a:gd name="connsiteY4" fmla="*/ 2229619 h 3193554"/>
              <a:gd name="connsiteX5" fmla="*/ 1475259 w 4004569"/>
              <a:gd name="connsiteY5" fmla="*/ 2386781 h 3193554"/>
              <a:gd name="connsiteX6" fmla="*/ 410593 w 4004569"/>
              <a:gd name="connsiteY6" fmla="*/ 1901006 h 3193554"/>
              <a:gd name="connsiteX7" fmla="*/ 482601 w 4004569"/>
              <a:gd name="connsiteY7" fmla="*/ 1468957 h 3193554"/>
              <a:gd name="connsiteX8" fmla="*/ 914650 w 4004569"/>
              <a:gd name="connsiteY8" fmla="*/ 892895 h 3193554"/>
              <a:gd name="connsiteX9" fmla="*/ 914650 w 4004569"/>
              <a:gd name="connsiteY9" fmla="*/ 892895 h 3193554"/>
              <a:gd name="connsiteX0" fmla="*/ 914650 w 4004569"/>
              <a:gd name="connsiteY0" fmla="*/ 892895 h 3193554"/>
              <a:gd name="connsiteX1" fmla="*/ 1994768 w 4004569"/>
              <a:gd name="connsiteY1" fmla="*/ 820886 h 3193554"/>
              <a:gd name="connsiteX2" fmla="*/ 3146896 w 4004569"/>
              <a:gd name="connsiteY2" fmla="*/ 748879 h 3193554"/>
              <a:gd name="connsiteX3" fmla="*/ 3434929 w 4004569"/>
              <a:gd name="connsiteY3" fmla="*/ 1612973 h 3193554"/>
              <a:gd name="connsiteX4" fmla="*/ 2918296 w 4004569"/>
              <a:gd name="connsiteY4" fmla="*/ 2229619 h 3193554"/>
              <a:gd name="connsiteX5" fmla="*/ 1475259 w 4004569"/>
              <a:gd name="connsiteY5" fmla="*/ 2386781 h 3193554"/>
              <a:gd name="connsiteX6" fmla="*/ 410593 w 4004569"/>
              <a:gd name="connsiteY6" fmla="*/ 1901006 h 3193554"/>
              <a:gd name="connsiteX7" fmla="*/ 482601 w 4004569"/>
              <a:gd name="connsiteY7" fmla="*/ 1468957 h 3193554"/>
              <a:gd name="connsiteX8" fmla="*/ 914650 w 4004569"/>
              <a:gd name="connsiteY8" fmla="*/ 892895 h 3193554"/>
              <a:gd name="connsiteX9" fmla="*/ 914650 w 4004569"/>
              <a:gd name="connsiteY9" fmla="*/ 892895 h 3193554"/>
              <a:gd name="connsiteX0" fmla="*/ 914650 w 4004569"/>
              <a:gd name="connsiteY0" fmla="*/ 892895 h 3193554"/>
              <a:gd name="connsiteX1" fmla="*/ 1994768 w 4004569"/>
              <a:gd name="connsiteY1" fmla="*/ 820886 h 3193554"/>
              <a:gd name="connsiteX2" fmla="*/ 3146896 w 4004569"/>
              <a:gd name="connsiteY2" fmla="*/ 748879 h 3193554"/>
              <a:gd name="connsiteX3" fmla="*/ 3434929 w 4004569"/>
              <a:gd name="connsiteY3" fmla="*/ 1612973 h 3193554"/>
              <a:gd name="connsiteX4" fmla="*/ 2918296 w 4004569"/>
              <a:gd name="connsiteY4" fmla="*/ 2229619 h 3193554"/>
              <a:gd name="connsiteX5" fmla="*/ 1475259 w 4004569"/>
              <a:gd name="connsiteY5" fmla="*/ 2386781 h 3193554"/>
              <a:gd name="connsiteX6" fmla="*/ 410593 w 4004569"/>
              <a:gd name="connsiteY6" fmla="*/ 1901006 h 3193554"/>
              <a:gd name="connsiteX7" fmla="*/ 482601 w 4004569"/>
              <a:gd name="connsiteY7" fmla="*/ 1468957 h 3193554"/>
              <a:gd name="connsiteX8" fmla="*/ 914650 w 4004569"/>
              <a:gd name="connsiteY8" fmla="*/ 892895 h 3193554"/>
              <a:gd name="connsiteX9" fmla="*/ 914650 w 4004569"/>
              <a:gd name="connsiteY9" fmla="*/ 892895 h 3193554"/>
              <a:gd name="connsiteX0" fmla="*/ 914650 w 4004569"/>
              <a:gd name="connsiteY0" fmla="*/ 892895 h 3193554"/>
              <a:gd name="connsiteX1" fmla="*/ 1994768 w 4004569"/>
              <a:gd name="connsiteY1" fmla="*/ 820886 h 3193554"/>
              <a:gd name="connsiteX2" fmla="*/ 3146896 w 4004569"/>
              <a:gd name="connsiteY2" fmla="*/ 748879 h 3193554"/>
              <a:gd name="connsiteX3" fmla="*/ 3434929 w 4004569"/>
              <a:gd name="connsiteY3" fmla="*/ 1612973 h 3193554"/>
              <a:gd name="connsiteX4" fmla="*/ 2918296 w 4004569"/>
              <a:gd name="connsiteY4" fmla="*/ 2229619 h 3193554"/>
              <a:gd name="connsiteX5" fmla="*/ 1475259 w 4004569"/>
              <a:gd name="connsiteY5" fmla="*/ 2386781 h 3193554"/>
              <a:gd name="connsiteX6" fmla="*/ 410593 w 4004569"/>
              <a:gd name="connsiteY6" fmla="*/ 1901006 h 3193554"/>
              <a:gd name="connsiteX7" fmla="*/ 482601 w 4004569"/>
              <a:gd name="connsiteY7" fmla="*/ 1468957 h 3193554"/>
              <a:gd name="connsiteX8" fmla="*/ 914650 w 4004569"/>
              <a:gd name="connsiteY8" fmla="*/ 892895 h 3193554"/>
              <a:gd name="connsiteX9" fmla="*/ 914650 w 4004569"/>
              <a:gd name="connsiteY9" fmla="*/ 892895 h 319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4569" h="3193554">
                <a:moveTo>
                  <a:pt x="914650" y="892895"/>
                </a:moveTo>
                <a:cubicBezTo>
                  <a:pt x="924397" y="867354"/>
                  <a:pt x="1095847" y="223209"/>
                  <a:pt x="1994768" y="820886"/>
                </a:cubicBezTo>
                <a:cubicBezTo>
                  <a:pt x="2574446" y="0"/>
                  <a:pt x="3174140" y="713607"/>
                  <a:pt x="3146896" y="748879"/>
                </a:cubicBezTo>
                <a:cubicBezTo>
                  <a:pt x="4004569" y="844079"/>
                  <a:pt x="3425602" y="1603820"/>
                  <a:pt x="3434929" y="1612973"/>
                </a:cubicBezTo>
                <a:cubicBezTo>
                  <a:pt x="3603849" y="2357586"/>
                  <a:pt x="2989734" y="2214190"/>
                  <a:pt x="2918296" y="2229619"/>
                </a:cubicBezTo>
                <a:cubicBezTo>
                  <a:pt x="2314402" y="3193554"/>
                  <a:pt x="1523057" y="2388121"/>
                  <a:pt x="1475259" y="2386781"/>
                </a:cubicBezTo>
                <a:cubicBezTo>
                  <a:pt x="0" y="2642245"/>
                  <a:pt x="375321" y="1871861"/>
                  <a:pt x="410593" y="1901006"/>
                </a:cubicBezTo>
                <a:cubicBezTo>
                  <a:pt x="102865" y="1594941"/>
                  <a:pt x="460078" y="1499814"/>
                  <a:pt x="482601" y="1468957"/>
                </a:cubicBezTo>
                <a:cubicBezTo>
                  <a:pt x="155348" y="708603"/>
                  <a:pt x="898998" y="849205"/>
                  <a:pt x="914650" y="892895"/>
                </a:cubicBezTo>
                <a:lnTo>
                  <a:pt x="914650" y="892895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过程数据</a:t>
            </a:r>
            <a:endParaRPr lang="zh-CN" alt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4211960" y="44371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数据沉淀</a:t>
            </a:r>
            <a:endParaRPr lang="zh-CN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19285" y="5301208"/>
            <a:ext cx="784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使用</a:t>
            </a:r>
            <a:r>
              <a:rPr lang="en-US" altLang="zh-CN" b="1" dirty="0" smtClean="0"/>
              <a:t>MWF</a:t>
            </a:r>
            <a:r>
              <a:rPr lang="zh-CN" altLang="en-US" b="1" dirty="0" smtClean="0"/>
              <a:t>服务，开发者可以轻松实现全流程</a:t>
            </a:r>
            <a:r>
              <a:rPr lang="zh-CN" altLang="en-US" b="1" u="sng" dirty="0" smtClean="0"/>
              <a:t>任务调度</a:t>
            </a:r>
            <a:r>
              <a:rPr lang="zh-CN" altLang="en-US" b="1" dirty="0" smtClean="0"/>
              <a:t>、</a:t>
            </a:r>
            <a:r>
              <a:rPr lang="zh-CN" altLang="en-US" b="1" u="sng" dirty="0" smtClean="0"/>
              <a:t>应用集成</a:t>
            </a:r>
            <a:r>
              <a:rPr lang="zh-CN" altLang="en-US" b="1" dirty="0" smtClean="0"/>
              <a:t>、</a:t>
            </a:r>
            <a:r>
              <a:rPr lang="zh-CN" altLang="en-US" b="1" u="sng" dirty="0" smtClean="0"/>
              <a:t>数据集成</a:t>
            </a:r>
            <a:endParaRPr lang="zh-CN" altLang="en-US" b="1" u="sng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MWF</a:t>
            </a:r>
            <a:r>
              <a:rPr lang="zh-CN" altLang="en-US" dirty="0" smtClean="0"/>
              <a:t>架构：功能视图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773910" y="2364120"/>
            <a:ext cx="2318166" cy="1611614"/>
          </a:xfrm>
          <a:prstGeom prst="roundRect">
            <a:avLst>
              <a:gd name="adj" fmla="val 2794"/>
            </a:avLst>
          </a:prstGeom>
        </p:spPr>
        <p:style>
          <a:lnRef idx="0">
            <a:schemeClr val="accent3"/>
          </a:lnRef>
          <a:fillRef idx="1002">
            <a:schemeClr val="lt2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Developer Console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43320" y="3496992"/>
            <a:ext cx="2179346" cy="32400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>
                <a:solidFill>
                  <a:schemeClr val="tx1"/>
                </a:solidFill>
              </a:rPr>
              <a:t>Workflow Designer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43320" y="3173764"/>
            <a:ext cx="2179346" cy="32400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>
                <a:solidFill>
                  <a:schemeClr val="tx1"/>
                </a:solidFill>
              </a:rPr>
              <a:t>Process Monitor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43320" y="2850537"/>
            <a:ext cx="2179346" cy="32400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mtClean="0">
                <a:solidFill>
                  <a:schemeClr val="tx1"/>
                </a:solidFill>
              </a:rPr>
              <a:t>Form Management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132224" y="2364120"/>
            <a:ext cx="3456000" cy="1610180"/>
          </a:xfrm>
          <a:prstGeom prst="roundRect">
            <a:avLst>
              <a:gd name="adj" fmla="val 3574"/>
            </a:avLst>
          </a:prstGeom>
        </p:spPr>
        <p:style>
          <a:lnRef idx="0">
            <a:schemeClr val="accent3"/>
          </a:lnRef>
          <a:fillRef idx="1002">
            <a:schemeClr val="lt2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smtClean="0">
                <a:solidFill>
                  <a:schemeClr val="tx1"/>
                </a:solidFill>
              </a:rPr>
              <a:t>Developer Tool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73909" y="4020304"/>
            <a:ext cx="5814315" cy="676118"/>
          </a:xfrm>
          <a:prstGeom prst="roundRect">
            <a:avLst>
              <a:gd name="adj" fmla="val 8865"/>
            </a:avLst>
          </a:prstGeom>
        </p:spPr>
        <p:style>
          <a:lnRef idx="0">
            <a:schemeClr val="accent3"/>
          </a:lnRef>
          <a:fillRef idx="1002">
            <a:schemeClr val="lt2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tx1"/>
                </a:solidFill>
              </a:rPr>
              <a:t>Cloud Workflow Enactment Service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190460" y="3363440"/>
            <a:ext cx="3317764" cy="532487"/>
          </a:xfrm>
          <a:prstGeom prst="roundRect">
            <a:avLst>
              <a:gd name="adj" fmla="val 7432"/>
            </a:avLst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Restful API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195943" y="2822544"/>
            <a:ext cx="792000" cy="494384"/>
          </a:xfrm>
          <a:prstGeom prst="roundRect">
            <a:avLst>
              <a:gd name="adj" fmla="val 7515"/>
            </a:avLst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Java</a:t>
            </a:r>
          </a:p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SDK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036036" y="2822544"/>
            <a:ext cx="792000" cy="494384"/>
          </a:xfrm>
          <a:prstGeom prst="roundRect">
            <a:avLst>
              <a:gd name="adj" fmla="val 7034"/>
            </a:avLst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altLang="zh-CN" sz="1600" smtClean="0">
                <a:solidFill>
                  <a:schemeClr val="tx1"/>
                </a:solidFill>
              </a:rPr>
              <a:t>SDK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876129" y="2822544"/>
            <a:ext cx="792000" cy="494384"/>
          </a:xfrm>
          <a:prstGeom prst="roundRect">
            <a:avLst>
              <a:gd name="adj" fmla="val 7775"/>
            </a:avLst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smtClean="0">
                <a:solidFill>
                  <a:schemeClr val="tx1"/>
                </a:solidFill>
              </a:rPr>
              <a:t>PHP</a:t>
            </a:r>
          </a:p>
          <a:p>
            <a:pPr algn="ctr"/>
            <a:r>
              <a:rPr lang="en-US" altLang="zh-CN" sz="1600" smtClean="0">
                <a:solidFill>
                  <a:schemeClr val="tx1"/>
                </a:solidFill>
              </a:rPr>
              <a:t>SDK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716223" y="2822544"/>
            <a:ext cx="792000" cy="494384"/>
          </a:xfrm>
          <a:prstGeom prst="roundRect">
            <a:avLst>
              <a:gd name="adj" fmla="val 6663"/>
            </a:avLst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Android</a:t>
            </a:r>
          </a:p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SDK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121154" y="1340768"/>
            <a:ext cx="1116000" cy="864096"/>
          </a:xfrm>
          <a:prstGeom prst="roundRect">
            <a:avLst>
              <a:gd name="adj" fmla="val 3112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sz="1400" smtClean="0">
              <a:solidFill>
                <a:schemeClr val="tx1"/>
              </a:solidFill>
            </a:endParaRPr>
          </a:p>
          <a:p>
            <a:pPr algn="ctr"/>
            <a:endParaRPr lang="en-US" altLang="zh-CN" sz="1400">
              <a:solidFill>
                <a:schemeClr val="tx1"/>
              </a:solidFill>
            </a:endParaRPr>
          </a:p>
          <a:p>
            <a:pPr algn="ctr"/>
            <a:r>
              <a:rPr lang="en-US" altLang="zh-CN" sz="1400" smtClean="0">
                <a:solidFill>
                  <a:schemeClr val="tx1"/>
                </a:solidFill>
              </a:rPr>
              <a:t>Enterprise Application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294747" y="1340768"/>
            <a:ext cx="1116000" cy="864096"/>
          </a:xfrm>
          <a:prstGeom prst="roundRect">
            <a:avLst>
              <a:gd name="adj" fmla="val 3112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sz="1400" smtClean="0">
              <a:solidFill>
                <a:schemeClr val="tx1"/>
              </a:solidFill>
            </a:endParaRPr>
          </a:p>
          <a:p>
            <a:pPr algn="ctr"/>
            <a:r>
              <a:rPr lang="en-US" altLang="zh-CN" sz="1400" smtClean="0">
                <a:solidFill>
                  <a:schemeClr val="tx1"/>
                </a:solidFill>
              </a:rPr>
              <a:t>Mobile</a:t>
            </a:r>
          </a:p>
          <a:p>
            <a:pPr algn="ctr"/>
            <a:r>
              <a:rPr lang="en-US" altLang="zh-CN" sz="1400" smtClean="0">
                <a:solidFill>
                  <a:schemeClr val="tx1"/>
                </a:solidFill>
              </a:rPr>
              <a:t>Application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468340" y="1340768"/>
            <a:ext cx="1080000" cy="864096"/>
          </a:xfrm>
          <a:prstGeom prst="roundRect">
            <a:avLst>
              <a:gd name="adj" fmla="val 3112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sz="1400" smtClean="0">
              <a:solidFill>
                <a:schemeClr val="tx1"/>
              </a:solidFill>
            </a:endParaRPr>
          </a:p>
          <a:p>
            <a:pPr algn="ctr"/>
            <a:endParaRPr lang="en-US" altLang="zh-CN" sz="1400">
              <a:solidFill>
                <a:schemeClr val="tx1"/>
              </a:solidFill>
            </a:endParaRPr>
          </a:p>
          <a:p>
            <a:pPr algn="ctr"/>
            <a:r>
              <a:rPr lang="en-US" altLang="zh-CN" sz="1400" smtClean="0">
                <a:solidFill>
                  <a:schemeClr val="tx1"/>
                </a:solidFill>
              </a:rPr>
              <a:t>Internet</a:t>
            </a:r>
          </a:p>
          <a:p>
            <a:pPr algn="ctr"/>
            <a:r>
              <a:rPr lang="en-US" altLang="zh-CN" sz="1400" smtClean="0">
                <a:solidFill>
                  <a:schemeClr val="tx1"/>
                </a:solidFill>
              </a:rPr>
              <a:t>Application</a:t>
            </a:r>
            <a:endParaRPr lang="zh-CN" altLang="en-US" sz="1400">
              <a:solidFill>
                <a:schemeClr val="tx1"/>
              </a:solidFill>
            </a:endParaRPr>
          </a:p>
        </p:txBody>
      </p:sp>
      <p:grpSp>
        <p:nvGrpSpPr>
          <p:cNvPr id="17" name="组合 20"/>
          <p:cNvGrpSpPr/>
          <p:nvPr/>
        </p:nvGrpSpPr>
        <p:grpSpPr>
          <a:xfrm>
            <a:off x="5840452" y="2137761"/>
            <a:ext cx="335775" cy="288032"/>
            <a:chOff x="2339752" y="2560142"/>
            <a:chExt cx="335775" cy="288032"/>
          </a:xfrm>
          <a:solidFill>
            <a:schemeClr val="accent6">
              <a:lumMod val="75000"/>
            </a:schemeClr>
          </a:solidFill>
        </p:grpSpPr>
        <p:sp>
          <p:nvSpPr>
            <p:cNvPr id="18" name="环形箭头 17"/>
            <p:cNvSpPr/>
            <p:nvPr/>
          </p:nvSpPr>
          <p:spPr>
            <a:xfrm rot="5400000">
              <a:off x="2386532" y="2559179"/>
              <a:ext cx="288032" cy="289958"/>
            </a:xfrm>
            <a:prstGeom prst="circular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环形箭头 18"/>
            <p:cNvSpPr/>
            <p:nvPr/>
          </p:nvSpPr>
          <p:spPr>
            <a:xfrm rot="5400000" flipH="1" flipV="1">
              <a:off x="2351774" y="2552882"/>
              <a:ext cx="281418" cy="305462"/>
            </a:xfrm>
            <a:prstGeom prst="circular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组合 26"/>
          <p:cNvGrpSpPr/>
          <p:nvPr/>
        </p:nvGrpSpPr>
        <p:grpSpPr>
          <a:xfrm>
            <a:off x="4684859" y="2146244"/>
            <a:ext cx="335775" cy="288032"/>
            <a:chOff x="2339752" y="2560142"/>
            <a:chExt cx="335775" cy="288032"/>
          </a:xfrm>
          <a:solidFill>
            <a:schemeClr val="accent6">
              <a:lumMod val="75000"/>
            </a:schemeClr>
          </a:solidFill>
        </p:grpSpPr>
        <p:sp>
          <p:nvSpPr>
            <p:cNvPr id="21" name="环形箭头 20"/>
            <p:cNvSpPr/>
            <p:nvPr/>
          </p:nvSpPr>
          <p:spPr>
            <a:xfrm rot="5400000">
              <a:off x="2386532" y="2559179"/>
              <a:ext cx="288032" cy="289958"/>
            </a:xfrm>
            <a:prstGeom prst="circular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环形箭头 21"/>
            <p:cNvSpPr/>
            <p:nvPr/>
          </p:nvSpPr>
          <p:spPr>
            <a:xfrm rot="5400000" flipH="1" flipV="1">
              <a:off x="2351774" y="2552882"/>
              <a:ext cx="281418" cy="305462"/>
            </a:xfrm>
            <a:prstGeom prst="circular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组合 29"/>
          <p:cNvGrpSpPr/>
          <p:nvPr/>
        </p:nvGrpSpPr>
        <p:grpSpPr>
          <a:xfrm>
            <a:off x="3511266" y="2148096"/>
            <a:ext cx="335775" cy="288032"/>
            <a:chOff x="2339752" y="2560142"/>
            <a:chExt cx="335775" cy="288032"/>
          </a:xfrm>
          <a:solidFill>
            <a:schemeClr val="accent6">
              <a:lumMod val="75000"/>
            </a:schemeClr>
          </a:solidFill>
        </p:grpSpPr>
        <p:sp>
          <p:nvSpPr>
            <p:cNvPr id="24" name="环形箭头 23"/>
            <p:cNvSpPr/>
            <p:nvPr/>
          </p:nvSpPr>
          <p:spPr>
            <a:xfrm rot="5400000">
              <a:off x="2386532" y="2559179"/>
              <a:ext cx="288032" cy="289958"/>
            </a:xfrm>
            <a:prstGeom prst="circular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环形箭头 24"/>
            <p:cNvSpPr/>
            <p:nvPr/>
          </p:nvSpPr>
          <p:spPr>
            <a:xfrm rot="5400000" flipH="1" flipV="1">
              <a:off x="2351774" y="2552882"/>
              <a:ext cx="281418" cy="305462"/>
            </a:xfrm>
            <a:prstGeom prst="circular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6" name="Inhaltsplatzhalter 5" descr="come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4008" y="1384054"/>
            <a:ext cx="357188" cy="357188"/>
          </a:xfrm>
          <a:prstGeom prst="rect">
            <a:avLst/>
          </a:prstGeom>
        </p:spPr>
      </p:pic>
      <p:pic>
        <p:nvPicPr>
          <p:cNvPr id="27" name="Inhaltsplatzhalter 5" descr="come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6136" y="1384054"/>
            <a:ext cx="357188" cy="357188"/>
          </a:xfrm>
          <a:prstGeom prst="rect">
            <a:avLst/>
          </a:prstGeom>
        </p:spPr>
      </p:pic>
      <p:pic>
        <p:nvPicPr>
          <p:cNvPr id="28" name="Inhaltsplatzhalter 5" descr="comen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1880" y="1384054"/>
            <a:ext cx="357188" cy="357188"/>
          </a:xfrm>
          <a:prstGeom prst="rect">
            <a:avLst/>
          </a:prstGeom>
        </p:spPr>
      </p:pic>
      <p:sp>
        <p:nvSpPr>
          <p:cNvPr id="29" name="圆角矩形 28"/>
          <p:cNvSpPr/>
          <p:nvPr/>
        </p:nvSpPr>
        <p:spPr>
          <a:xfrm>
            <a:off x="780976" y="4742036"/>
            <a:ext cx="5814315" cy="676118"/>
          </a:xfrm>
          <a:prstGeom prst="roundRect">
            <a:avLst>
              <a:gd name="adj" fmla="val 8865"/>
            </a:avLst>
          </a:prstGeom>
        </p:spPr>
        <p:style>
          <a:lnRef idx="0">
            <a:schemeClr val="accent3"/>
          </a:lnRef>
          <a:fillRef idx="1002">
            <a:schemeClr val="lt2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Cloud Infrastructure Service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660232" y="4005064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6660232" y="2323480"/>
            <a:ext cx="1728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948264" y="45811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云服务层</a:t>
            </a:r>
            <a:endParaRPr lang="zh-CN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876256" y="292494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开发者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工具层</a:t>
            </a:r>
            <a:endParaRPr lang="zh-CN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876256" y="148478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最终用户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应用层</a:t>
            </a:r>
            <a:endParaRPr lang="zh-CN" altLang="en-US" dirty="0"/>
          </a:p>
        </p:txBody>
      </p:sp>
      <p:pic>
        <p:nvPicPr>
          <p:cNvPr id="37" name="Inhaltsplatzhalter 5" descr="comen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40352" y="2996952"/>
            <a:ext cx="468052" cy="46805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MWF</a:t>
            </a:r>
            <a:r>
              <a:rPr lang="zh-CN" altLang="en-US" dirty="0" smtClean="0"/>
              <a:t>架构：部署视图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83568" y="2924945"/>
            <a:ext cx="7490449" cy="2664295"/>
          </a:xfrm>
          <a:prstGeom prst="roundRect">
            <a:avLst>
              <a:gd name="adj" fmla="val 2794"/>
            </a:avLst>
          </a:prstGeom>
        </p:spPr>
        <p:style>
          <a:lnRef idx="0">
            <a:schemeClr val="accent3"/>
          </a:lnRef>
          <a:fillRef idx="1003">
            <a:schemeClr val="lt2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12461" y="3501009"/>
            <a:ext cx="5954163" cy="1972790"/>
          </a:xfrm>
          <a:prstGeom prst="roundRect">
            <a:avLst>
              <a:gd name="adj" fmla="val 2794"/>
            </a:avLst>
          </a:prstGeom>
        </p:spPr>
        <p:style>
          <a:lnRef idx="0">
            <a:schemeClr val="accent3"/>
          </a:lnRef>
          <a:fillRef idx="1003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706655" y="4074893"/>
            <a:ext cx="0" cy="13315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916212" y="4074893"/>
            <a:ext cx="0" cy="13315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975099" y="3696893"/>
            <a:ext cx="3463113" cy="378000"/>
          </a:xfrm>
          <a:prstGeom prst="roundRect">
            <a:avLst>
              <a:gd name="adj" fmla="val 4606"/>
            </a:avLst>
          </a:prstGeom>
        </p:spPr>
        <p:style>
          <a:lnRef idx="0">
            <a:schemeClr val="accent3"/>
          </a:lnRef>
          <a:fillRef idx="1003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smtClean="0">
                <a:solidFill>
                  <a:schemeClr val="tx1"/>
                </a:solidFill>
              </a:rPr>
              <a:t>SLB Instance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679874" y="4187973"/>
            <a:ext cx="968999" cy="1183063"/>
          </a:xfrm>
          <a:prstGeom prst="roundRect">
            <a:avLst>
              <a:gd name="adj" fmla="val 6735"/>
            </a:avLst>
          </a:prstGeom>
        </p:spPr>
        <p:style>
          <a:lnRef idx="0">
            <a:schemeClr val="accent3"/>
          </a:lnRef>
          <a:fillRef idx="1003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Cloud</a:t>
            </a:r>
          </a:p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DB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grpSp>
        <p:nvGrpSpPr>
          <p:cNvPr id="11" name="组合 17"/>
          <p:cNvGrpSpPr/>
          <p:nvPr/>
        </p:nvGrpSpPr>
        <p:grpSpPr>
          <a:xfrm>
            <a:off x="925592" y="1334986"/>
            <a:ext cx="1150246" cy="1191819"/>
            <a:chOff x="202013" y="750678"/>
            <a:chExt cx="1647802" cy="1191819"/>
          </a:xfrm>
        </p:grpSpPr>
        <p:sp>
          <p:nvSpPr>
            <p:cNvPr id="19" name="圆角矩形 18"/>
            <p:cNvSpPr/>
            <p:nvPr/>
          </p:nvSpPr>
          <p:spPr>
            <a:xfrm>
              <a:off x="202013" y="750678"/>
              <a:ext cx="1647802" cy="1191819"/>
            </a:xfrm>
            <a:prstGeom prst="roundRect">
              <a:avLst>
                <a:gd name="adj" fmla="val 4772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smtClean="0">
                  <a:solidFill>
                    <a:schemeClr val="tx1"/>
                  </a:solidFill>
                </a:rPr>
                <a:t>On-premises</a:t>
              </a:r>
            </a:p>
            <a:p>
              <a:pPr algn="ctr"/>
              <a:r>
                <a:rPr lang="en-US" altLang="zh-CN" sz="1200" smtClean="0">
                  <a:solidFill>
                    <a:schemeClr val="tx1"/>
                  </a:solidFill>
                </a:rPr>
                <a:t>Server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343989" y="1384730"/>
              <a:ext cx="1363850" cy="460094"/>
            </a:xfrm>
            <a:prstGeom prst="roundRect">
              <a:avLst>
                <a:gd name="adj" fmla="val 8865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 smtClean="0">
                  <a:solidFill>
                    <a:schemeClr val="tx1"/>
                  </a:solidFill>
                </a:rPr>
                <a:t>Enterprise </a:t>
              </a:r>
              <a:br>
                <a:rPr lang="en-US" altLang="zh-CN" sz="900" smtClean="0">
                  <a:solidFill>
                    <a:schemeClr val="tx1"/>
                  </a:solidFill>
                </a:rPr>
              </a:br>
              <a:r>
                <a:rPr lang="en-US" altLang="zh-CN" sz="900" smtClean="0">
                  <a:solidFill>
                    <a:schemeClr val="tx1"/>
                  </a:solidFill>
                </a:rPr>
                <a:t>Application</a:t>
              </a:r>
              <a:endParaRPr lang="zh-CN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21" name="圆角矩形 20"/>
          <p:cNvSpPr/>
          <p:nvPr/>
        </p:nvSpPr>
        <p:spPr>
          <a:xfrm>
            <a:off x="6853098" y="3501009"/>
            <a:ext cx="1129670" cy="1972790"/>
          </a:xfrm>
          <a:prstGeom prst="roundRect">
            <a:avLst>
              <a:gd name="adj" fmla="val 4772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smtClean="0">
                <a:solidFill>
                  <a:schemeClr val="tx1"/>
                </a:solidFill>
              </a:rPr>
              <a:t>Cloud Server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950431" y="3603758"/>
            <a:ext cx="935003" cy="786592"/>
          </a:xfrm>
          <a:prstGeom prst="roundRect">
            <a:avLst>
              <a:gd name="adj" fmla="val 8865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smtClean="0">
                <a:solidFill>
                  <a:schemeClr val="tx1"/>
                </a:solidFill>
              </a:rPr>
              <a:t>Internet </a:t>
            </a:r>
          </a:p>
          <a:p>
            <a:pPr algn="ctr"/>
            <a:r>
              <a:rPr lang="en-US" altLang="zh-CN" sz="900" smtClean="0">
                <a:solidFill>
                  <a:schemeClr val="tx1"/>
                </a:solidFill>
              </a:rPr>
              <a:t>Application</a:t>
            </a:r>
            <a:endParaRPr lang="zh-CN" altLang="en-US" sz="900">
              <a:solidFill>
                <a:schemeClr val="tx1"/>
              </a:solidFill>
            </a:endParaRPr>
          </a:p>
        </p:txBody>
      </p:sp>
      <p:grpSp>
        <p:nvGrpSpPr>
          <p:cNvPr id="18" name="组合 22"/>
          <p:cNvGrpSpPr/>
          <p:nvPr/>
        </p:nvGrpSpPr>
        <p:grpSpPr>
          <a:xfrm>
            <a:off x="3351363" y="1334986"/>
            <a:ext cx="1150246" cy="1191819"/>
            <a:chOff x="3735842" y="750678"/>
            <a:chExt cx="1647802" cy="1191819"/>
          </a:xfrm>
        </p:grpSpPr>
        <p:sp>
          <p:nvSpPr>
            <p:cNvPr id="24" name="圆角矩形 23"/>
            <p:cNvSpPr/>
            <p:nvPr/>
          </p:nvSpPr>
          <p:spPr>
            <a:xfrm>
              <a:off x="3735842" y="750678"/>
              <a:ext cx="1647802" cy="1191819"/>
            </a:xfrm>
            <a:prstGeom prst="roundRect">
              <a:avLst>
                <a:gd name="adj" fmla="val 4772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smtClean="0">
                  <a:solidFill>
                    <a:schemeClr val="tx1"/>
                  </a:solidFill>
                </a:rPr>
                <a:t>Mobile Devices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3877818" y="1384730"/>
              <a:ext cx="1363850" cy="460094"/>
            </a:xfrm>
            <a:prstGeom prst="roundRect">
              <a:avLst>
                <a:gd name="adj" fmla="val 8865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 smtClean="0">
                  <a:solidFill>
                    <a:schemeClr val="tx1"/>
                  </a:solidFill>
                </a:rPr>
                <a:t>Mobile</a:t>
              </a:r>
              <a:br>
                <a:rPr lang="en-US" altLang="zh-CN" sz="900" smtClean="0">
                  <a:solidFill>
                    <a:schemeClr val="tx1"/>
                  </a:solidFill>
                </a:rPr>
              </a:br>
              <a:r>
                <a:rPr lang="en-US" altLang="zh-CN" sz="900" smtClean="0">
                  <a:solidFill>
                    <a:schemeClr val="tx1"/>
                  </a:solidFill>
                </a:rPr>
                <a:t>Application</a:t>
              </a:r>
              <a:endParaRPr lang="zh-CN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组合 25"/>
          <p:cNvGrpSpPr/>
          <p:nvPr/>
        </p:nvGrpSpPr>
        <p:grpSpPr>
          <a:xfrm>
            <a:off x="2127227" y="1334986"/>
            <a:ext cx="1150246" cy="1191819"/>
            <a:chOff x="1984986" y="750678"/>
            <a:chExt cx="1647802" cy="1191819"/>
          </a:xfrm>
        </p:grpSpPr>
        <p:sp>
          <p:nvSpPr>
            <p:cNvPr id="27" name="圆角矩形 26"/>
            <p:cNvSpPr/>
            <p:nvPr/>
          </p:nvSpPr>
          <p:spPr>
            <a:xfrm>
              <a:off x="1984986" y="750678"/>
              <a:ext cx="1647802" cy="1191819"/>
            </a:xfrm>
            <a:prstGeom prst="roundRect">
              <a:avLst>
                <a:gd name="adj" fmla="val 4772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smtClean="0">
                  <a:solidFill>
                    <a:schemeClr val="tx1"/>
                  </a:solidFill>
                </a:rPr>
                <a:t>Desktop PC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2126962" y="1384730"/>
              <a:ext cx="1363850" cy="460094"/>
            </a:xfrm>
            <a:prstGeom prst="roundRect">
              <a:avLst>
                <a:gd name="adj" fmla="val 8865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 smtClean="0">
                  <a:solidFill>
                    <a:schemeClr val="tx1"/>
                  </a:solidFill>
                </a:rPr>
                <a:t>Desktop</a:t>
              </a:r>
              <a:br>
                <a:rPr lang="en-US" altLang="zh-CN" sz="900" smtClean="0">
                  <a:solidFill>
                    <a:schemeClr val="tx1"/>
                  </a:solidFill>
                </a:rPr>
              </a:br>
              <a:r>
                <a:rPr lang="en-US" altLang="zh-CN" sz="900" smtClean="0">
                  <a:solidFill>
                    <a:schemeClr val="tx1"/>
                  </a:solidFill>
                </a:rPr>
                <a:t>Application</a:t>
              </a:r>
              <a:endParaRPr lang="zh-CN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1887292" y="3696895"/>
            <a:ext cx="311943" cy="2160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2019099" y="3696893"/>
            <a:ext cx="311943" cy="2160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2605490" y="3696894"/>
            <a:ext cx="311943" cy="2160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肘形连接符 31"/>
          <p:cNvCxnSpPr>
            <a:stCxn id="28" idx="2"/>
            <a:endCxn id="30" idx="0"/>
          </p:cNvCxnSpPr>
          <p:nvPr/>
        </p:nvCxnSpPr>
        <p:spPr>
          <a:xfrm rot="5400000">
            <a:off x="1804831" y="2799373"/>
            <a:ext cx="1267761" cy="527279"/>
          </a:xfrm>
          <a:prstGeom prst="bentConnector3">
            <a:avLst>
              <a:gd name="adj1" fmla="val 27641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25" idx="2"/>
            <a:endCxn id="31" idx="0"/>
          </p:cNvCxnSpPr>
          <p:nvPr/>
        </p:nvCxnSpPr>
        <p:spPr>
          <a:xfrm rot="5400000">
            <a:off x="2710093" y="2480501"/>
            <a:ext cx="1267762" cy="1165024"/>
          </a:xfrm>
          <a:prstGeom prst="bentConnector3">
            <a:avLst>
              <a:gd name="adj1" fmla="val 26198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2847307" y="3696893"/>
            <a:ext cx="311943" cy="2160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肘形连接符 34"/>
          <p:cNvCxnSpPr>
            <a:stCxn id="22" idx="0"/>
            <a:endCxn id="34" idx="0"/>
          </p:cNvCxnSpPr>
          <p:nvPr/>
        </p:nvCxnSpPr>
        <p:spPr>
          <a:xfrm rot="16200000" flipH="1" flipV="1">
            <a:off x="5164038" y="1442998"/>
            <a:ext cx="93135" cy="4414654"/>
          </a:xfrm>
          <a:prstGeom prst="bentConnector3">
            <a:avLst>
              <a:gd name="adj1" fmla="val -245450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6" name="组合 35"/>
          <p:cNvGrpSpPr/>
          <p:nvPr/>
        </p:nvGrpSpPr>
        <p:grpSpPr>
          <a:xfrm>
            <a:off x="4658940" y="1334986"/>
            <a:ext cx="1176903" cy="1191819"/>
            <a:chOff x="5508104" y="744997"/>
            <a:chExt cx="1647802" cy="1191819"/>
          </a:xfrm>
        </p:grpSpPr>
        <p:sp>
          <p:nvSpPr>
            <p:cNvPr id="37" name="圆角矩形 36"/>
            <p:cNvSpPr/>
            <p:nvPr/>
          </p:nvSpPr>
          <p:spPr>
            <a:xfrm>
              <a:off x="5508104" y="744997"/>
              <a:ext cx="1647802" cy="1191819"/>
            </a:xfrm>
            <a:prstGeom prst="roundRect">
              <a:avLst>
                <a:gd name="adj" fmla="val 4772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smtClean="0">
                  <a:solidFill>
                    <a:schemeClr val="tx1"/>
                  </a:solidFill>
                </a:rPr>
                <a:t>Browser</a:t>
              </a:r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5650080" y="1379049"/>
              <a:ext cx="1363850" cy="460094"/>
            </a:xfrm>
            <a:prstGeom prst="roundRect">
              <a:avLst>
                <a:gd name="adj" fmla="val 8865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 smtClean="0">
                  <a:solidFill>
                    <a:schemeClr val="tx1"/>
                  </a:solidFill>
                </a:rPr>
                <a:t>Web</a:t>
              </a:r>
            </a:p>
            <a:p>
              <a:pPr algn="ctr"/>
              <a:r>
                <a:rPr lang="en-US" altLang="zh-CN" sz="900" smtClean="0">
                  <a:solidFill>
                    <a:schemeClr val="tx1"/>
                  </a:solidFill>
                </a:rPr>
                <a:t>Application</a:t>
              </a:r>
              <a:endParaRPr lang="zh-CN" altLang="en-US" sz="900">
                <a:solidFill>
                  <a:schemeClr val="tx1"/>
                </a:solidFill>
              </a:endParaRPr>
            </a:p>
          </p:txBody>
        </p:sp>
      </p:grpSp>
      <p:cxnSp>
        <p:nvCxnSpPr>
          <p:cNvPr id="40" name="肘形连接符 100"/>
          <p:cNvCxnSpPr>
            <a:stCxn id="10" idx="0"/>
          </p:cNvCxnSpPr>
          <p:nvPr/>
        </p:nvCxnSpPr>
        <p:spPr>
          <a:xfrm rot="16200000" flipH="1" flipV="1">
            <a:off x="5077763" y="3458469"/>
            <a:ext cx="357107" cy="1816114"/>
          </a:xfrm>
          <a:prstGeom prst="bentConnector4">
            <a:avLst>
              <a:gd name="adj1" fmla="val -64014"/>
              <a:gd name="adj2" fmla="val 89213"/>
            </a:avLst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3" idx="3"/>
            <a:endCxn id="61" idx="1"/>
          </p:cNvCxnSpPr>
          <p:nvPr/>
        </p:nvCxnSpPr>
        <p:spPr>
          <a:xfrm>
            <a:off x="1979712" y="4797152"/>
            <a:ext cx="1431652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5760602" y="4315033"/>
            <a:ext cx="832207" cy="460094"/>
          </a:xfrm>
          <a:prstGeom prst="roundRect">
            <a:avLst>
              <a:gd name="adj" fmla="val 8865"/>
            </a:avLst>
          </a:prstGeom>
        </p:spPr>
        <p:style>
          <a:lnRef idx="0">
            <a:schemeClr val="accent3"/>
          </a:lnRef>
          <a:fillRef idx="1003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smtClean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altLang="zh-CN" sz="1000" smtClean="0">
                <a:solidFill>
                  <a:schemeClr val="tx1"/>
                </a:solidFill>
              </a:rPr>
              <a:t>Data</a:t>
            </a:r>
            <a:endParaRPr lang="zh-CN" altLang="en-US" sz="1000">
              <a:solidFill>
                <a:schemeClr val="tx1"/>
              </a:solidFill>
            </a:endParaRPr>
          </a:p>
        </p:txBody>
      </p:sp>
      <p:cxnSp>
        <p:nvCxnSpPr>
          <p:cNvPr id="45" name="肘形连接符 44"/>
          <p:cNvCxnSpPr>
            <a:stCxn id="20" idx="2"/>
            <a:endCxn id="29" idx="0"/>
          </p:cNvCxnSpPr>
          <p:nvPr/>
        </p:nvCxnSpPr>
        <p:spPr>
          <a:xfrm rot="16200000" flipH="1">
            <a:off x="1138108" y="2791738"/>
            <a:ext cx="1267763" cy="542549"/>
          </a:xfrm>
          <a:prstGeom prst="bentConnector3">
            <a:avLst>
              <a:gd name="adj1" fmla="val 27641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780183" y="2924945"/>
            <a:ext cx="1954381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云计算</a:t>
            </a:r>
            <a:r>
              <a:rPr lang="en-US" altLang="zh-CN" dirty="0" err="1" smtClean="0"/>
              <a:t>IaaS</a:t>
            </a:r>
            <a:r>
              <a:rPr lang="zh-CN" altLang="en-US" dirty="0" smtClean="0"/>
              <a:t>层服务</a:t>
            </a:r>
            <a:endParaRPr lang="zh-CN" altLang="en-US" dirty="0"/>
          </a:p>
        </p:txBody>
      </p:sp>
      <p:cxnSp>
        <p:nvCxnSpPr>
          <p:cNvPr id="47" name="肘形连接符 46"/>
          <p:cNvCxnSpPr>
            <a:stCxn id="38" idx="2"/>
            <a:endCxn id="22" idx="0"/>
          </p:cNvCxnSpPr>
          <p:nvPr/>
        </p:nvCxnSpPr>
        <p:spPr>
          <a:xfrm rot="16200000" flipH="1">
            <a:off x="5745349" y="1931174"/>
            <a:ext cx="1174626" cy="2170541"/>
          </a:xfrm>
          <a:prstGeom prst="bentConnector3">
            <a:avLst>
              <a:gd name="adj1" fmla="val 28203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6579080" y="2173358"/>
            <a:ext cx="432048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948264" y="1957334"/>
            <a:ext cx="18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Internet</a:t>
            </a:r>
            <a:r>
              <a:rPr lang="zh-CN" altLang="en-US" dirty="0" smtClean="0"/>
              <a:t>访问连接</a:t>
            </a:r>
            <a:endParaRPr lang="zh-CN" altLang="en-US" dirty="0"/>
          </a:p>
        </p:txBody>
      </p:sp>
      <p:cxnSp>
        <p:nvCxnSpPr>
          <p:cNvPr id="50" name="直接连接符 49"/>
          <p:cNvCxnSpPr/>
          <p:nvPr/>
        </p:nvCxnSpPr>
        <p:spPr>
          <a:xfrm flipV="1">
            <a:off x="6579080" y="2452246"/>
            <a:ext cx="432048" cy="914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939120" y="2267580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MWF</a:t>
            </a:r>
            <a:r>
              <a:rPr lang="zh-CN" altLang="en-US" dirty="0" smtClean="0"/>
              <a:t>内部</a:t>
            </a:r>
            <a:r>
              <a:rPr lang="zh-CN" altLang="en-US" dirty="0" smtClean="0"/>
              <a:t>连接</a:t>
            </a:r>
            <a:endParaRPr lang="zh-CN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555776" y="3501008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smtClean="0"/>
              <a:t>Cloud Workflow Enactment Service</a:t>
            </a:r>
            <a:endParaRPr lang="zh-CN" altLang="en-US" sz="1200" dirty="0"/>
          </a:p>
        </p:txBody>
      </p:sp>
      <p:sp>
        <p:nvSpPr>
          <p:cNvPr id="54" name="圆角矩形 53"/>
          <p:cNvSpPr/>
          <p:nvPr/>
        </p:nvSpPr>
        <p:spPr>
          <a:xfrm>
            <a:off x="7164288" y="1340768"/>
            <a:ext cx="1152128" cy="576063"/>
          </a:xfrm>
          <a:prstGeom prst="roundRect">
            <a:avLst>
              <a:gd name="adj" fmla="val 4772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最终用户应用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72200" y="14127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图例：</a:t>
            </a:r>
            <a:endParaRPr lang="zh-CN" altLang="en-US" dirty="0"/>
          </a:p>
        </p:txBody>
      </p:sp>
      <p:sp>
        <p:nvSpPr>
          <p:cNvPr id="60" name="圆角矩形 59"/>
          <p:cNvSpPr/>
          <p:nvPr/>
        </p:nvSpPr>
        <p:spPr>
          <a:xfrm>
            <a:off x="2191482" y="4221088"/>
            <a:ext cx="1008112" cy="1152128"/>
          </a:xfrm>
          <a:prstGeom prst="roundRect">
            <a:avLst>
              <a:gd name="adj" fmla="val 8865"/>
            </a:avLst>
          </a:prstGeom>
        </p:spPr>
        <p:style>
          <a:lnRef idx="0">
            <a:schemeClr val="accent3"/>
          </a:lnRef>
          <a:fillRef idx="1003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 smtClean="0">
                <a:solidFill>
                  <a:schemeClr val="tx1"/>
                </a:solidFill>
              </a:rPr>
              <a:t>Workflow Enactment </a:t>
            </a:r>
          </a:p>
          <a:p>
            <a:pPr algn="ctr"/>
            <a:r>
              <a:rPr lang="en-US" altLang="zh-CN" sz="1000" dirty="0" smtClean="0">
                <a:solidFill>
                  <a:schemeClr val="tx1"/>
                </a:solidFill>
              </a:rPr>
              <a:t>Server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3411364" y="4221088"/>
            <a:ext cx="1008112" cy="1152128"/>
          </a:xfrm>
          <a:prstGeom prst="roundRect">
            <a:avLst>
              <a:gd name="adj" fmla="val 8865"/>
            </a:avLst>
          </a:prstGeom>
        </p:spPr>
        <p:style>
          <a:lnRef idx="0">
            <a:schemeClr val="accent3"/>
          </a:lnRef>
          <a:fillRef idx="1003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 smtClean="0">
                <a:solidFill>
                  <a:schemeClr val="tx1"/>
                </a:solidFill>
              </a:rPr>
              <a:t>Workflow Enactment </a:t>
            </a:r>
          </a:p>
          <a:p>
            <a:pPr algn="ctr"/>
            <a:r>
              <a:rPr lang="en-US" altLang="zh-CN" sz="1000" dirty="0" smtClean="0">
                <a:solidFill>
                  <a:schemeClr val="tx1"/>
                </a:solidFill>
              </a:rPr>
              <a:t>Server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1475656" y="4077072"/>
            <a:ext cx="0" cy="13315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71600" y="4221088"/>
            <a:ext cx="1008112" cy="1152128"/>
          </a:xfrm>
          <a:prstGeom prst="roundRect">
            <a:avLst>
              <a:gd name="adj" fmla="val 8865"/>
            </a:avLst>
          </a:prstGeom>
        </p:spPr>
        <p:style>
          <a:lnRef idx="0">
            <a:schemeClr val="accent3"/>
          </a:lnRef>
          <a:fillRef idx="1003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 smtClean="0">
                <a:solidFill>
                  <a:schemeClr val="tx1"/>
                </a:solidFill>
              </a:rPr>
              <a:t>Workflow Enactment </a:t>
            </a:r>
          </a:p>
          <a:p>
            <a:pPr algn="ctr"/>
            <a:r>
              <a:rPr lang="en-US" altLang="zh-CN" sz="1000" dirty="0" smtClean="0">
                <a:solidFill>
                  <a:schemeClr val="tx1"/>
                </a:solidFill>
              </a:rPr>
              <a:t>Server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5076056" y="3979664"/>
            <a:ext cx="0" cy="427387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1003">
            <a:schemeClr val="dk2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4650648" y="4179218"/>
            <a:ext cx="919774" cy="1191819"/>
          </a:xfrm>
          <a:prstGeom prst="roundRect">
            <a:avLst>
              <a:gd name="adj" fmla="val 6735"/>
            </a:avLst>
          </a:prstGeom>
        </p:spPr>
        <p:style>
          <a:lnRef idx="0">
            <a:schemeClr val="accent3"/>
          </a:lnRef>
          <a:fillRef idx="1003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Cloud</a:t>
            </a:r>
          </a:p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Storage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4719748" y="4320500"/>
            <a:ext cx="781575" cy="460094"/>
          </a:xfrm>
          <a:prstGeom prst="roundRect">
            <a:avLst>
              <a:gd name="adj" fmla="val 8865"/>
            </a:avLst>
          </a:prstGeom>
        </p:spPr>
        <p:style>
          <a:lnRef idx="0">
            <a:schemeClr val="accent3"/>
          </a:lnRef>
          <a:fillRef idx="1003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smtClean="0">
                <a:solidFill>
                  <a:schemeClr val="tx1"/>
                </a:solidFill>
              </a:rPr>
              <a:t>Workflow </a:t>
            </a:r>
          </a:p>
          <a:p>
            <a:pPr algn="ctr"/>
            <a:r>
              <a:rPr lang="en-US" altLang="zh-CN" sz="1000" smtClean="0">
                <a:solidFill>
                  <a:schemeClr val="tx1"/>
                </a:solidFill>
              </a:rPr>
              <a:t>Data</a:t>
            </a:r>
            <a:endParaRPr lang="zh-CN" altLang="en-US" sz="1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ghtsOn">
  <a:themeElements>
    <a:clrScheme name="Purple_Moving_Lights">
      <a:dk1>
        <a:srgbClr val="3C3C3C"/>
      </a:dk1>
      <a:lt1>
        <a:srgbClr val="64645A"/>
      </a:lt1>
      <a:dk2>
        <a:srgbClr val="FFFFF0"/>
      </a:dk2>
      <a:lt2>
        <a:srgbClr val="D2D2BE"/>
      </a:lt2>
      <a:accent1>
        <a:srgbClr val="781955"/>
      </a:accent1>
      <a:accent2>
        <a:srgbClr val="E696D2"/>
      </a:accent2>
      <a:accent3>
        <a:srgbClr val="1E4F56"/>
      </a:accent3>
      <a:accent4>
        <a:srgbClr val="647300"/>
      </a:accent4>
      <a:accent5>
        <a:srgbClr val="DCB4D2"/>
      </a:accent5>
      <a:accent6>
        <a:srgbClr val="005064"/>
      </a:accent6>
      <a:hlink>
        <a:srgbClr val="647300"/>
      </a:hlink>
      <a:folHlink>
        <a:srgbClr val="0A466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2945</TotalTime>
  <Words>3167</Words>
  <Application>Microsoft Office PowerPoint</Application>
  <PresentationFormat>全屏显示(4:3)</PresentationFormat>
  <Paragraphs>429</Paragraphs>
  <Slides>59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0" baseType="lpstr">
      <vt:lpstr>LightsOn</vt:lpstr>
      <vt:lpstr>流程云服务介绍  </vt:lpstr>
      <vt:lpstr>提纲</vt:lpstr>
      <vt:lpstr>总体介绍</vt:lpstr>
      <vt:lpstr>MWF是什么</vt:lpstr>
      <vt:lpstr>MWF不是什么</vt:lpstr>
      <vt:lpstr>MWF是面向开发者的</vt:lpstr>
      <vt:lpstr>MWF架构：业务视图</vt:lpstr>
      <vt:lpstr>MWF架构：功能视图</vt:lpstr>
      <vt:lpstr>MWF架构：部署视图</vt:lpstr>
      <vt:lpstr>MWF产品结构</vt:lpstr>
      <vt:lpstr>MWF实现了WfMC所定义的接口</vt:lpstr>
      <vt:lpstr>MWF的开发者界面</vt:lpstr>
      <vt:lpstr>MWF的开发者界面：开发过程</vt:lpstr>
      <vt:lpstr>MWF流程云服务的特点</vt:lpstr>
      <vt:lpstr>应用场景演示</vt:lpstr>
      <vt:lpstr>MWF应用场景举例演示</vt:lpstr>
      <vt:lpstr>演示一：工作协同</vt:lpstr>
      <vt:lpstr>演示二：工作协同-远程调用</vt:lpstr>
      <vt:lpstr>演示三：运营流程</vt:lpstr>
      <vt:lpstr>演示四:  应用系统调度</vt:lpstr>
      <vt:lpstr>演示五:  ISV应用</vt:lpstr>
      <vt:lpstr>演示五:  ISV应用</vt:lpstr>
      <vt:lpstr>演示五:  ISV应用</vt:lpstr>
      <vt:lpstr>开发者控制台</vt:lpstr>
      <vt:lpstr>开发者控制台</vt:lpstr>
      <vt:lpstr>控制台：模板设计器</vt:lpstr>
      <vt:lpstr>控制台：模板设计器</vt:lpstr>
      <vt:lpstr>控制台：流程监控器</vt:lpstr>
      <vt:lpstr>控制台：流程监控器</vt:lpstr>
      <vt:lpstr>控制台：人员信息管理</vt:lpstr>
      <vt:lpstr>控制台：表单模板管理</vt:lpstr>
      <vt:lpstr>控制台：Testbed</vt:lpstr>
      <vt:lpstr>MWF API</vt:lpstr>
      <vt:lpstr>MWF API</vt:lpstr>
      <vt:lpstr>MWF Java API</vt:lpstr>
      <vt:lpstr>MWF Java API</vt:lpstr>
      <vt:lpstr>MWF Java API</vt:lpstr>
      <vt:lpstr>MWF JAVA API 全部</vt:lpstr>
      <vt:lpstr>开发效率比较:后续路由</vt:lpstr>
      <vt:lpstr>开发效率比较:取工作列表</vt:lpstr>
      <vt:lpstr>流程模板设计</vt:lpstr>
      <vt:lpstr>流程设计-节点-活动</vt:lpstr>
      <vt:lpstr>流程设计-节点-活动-属性</vt:lpstr>
      <vt:lpstr>流程设计-节点-活动-属性</vt:lpstr>
      <vt:lpstr>流程设计-节点-活动-属性</vt:lpstr>
      <vt:lpstr>流程设计-节点-活动-属性</vt:lpstr>
      <vt:lpstr>流程设计-节点-定时器</vt:lpstr>
      <vt:lpstr>流程设计-节点-子流程</vt:lpstr>
      <vt:lpstr>流程设计-节点-脚本</vt:lpstr>
      <vt:lpstr>流程设计-节点-脚本-JavaScript</vt:lpstr>
      <vt:lpstr>流程设计-节点-脚本-Java</vt:lpstr>
      <vt:lpstr>流程设计-节点-脚本-WEB</vt:lpstr>
      <vt:lpstr>流程设计-节点-AND</vt:lpstr>
      <vt:lpstr>流程设计-节点-OR</vt:lpstr>
      <vt:lpstr>流程设计-节点-接地</vt:lpstr>
      <vt:lpstr>MWF流程路由：用户参与</vt:lpstr>
      <vt:lpstr>MWF流程路由：使用脚本</vt:lpstr>
      <vt:lpstr>MWF其它功能</vt:lpstr>
      <vt:lpstr>Thanks For Listening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World Flow</dc:title>
  <dc:creator>Liu Kehong</dc:creator>
  <cp:lastModifiedBy>kehong.liu</cp:lastModifiedBy>
  <cp:revision>253</cp:revision>
  <dcterms:created xsi:type="dcterms:W3CDTF">2011-04-28T14:24:50Z</dcterms:created>
  <dcterms:modified xsi:type="dcterms:W3CDTF">2012-11-30T04:44:43Z</dcterms:modified>
</cp:coreProperties>
</file>